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sldIdLst>
    <p:sldId id="256" r:id="rId2"/>
    <p:sldId id="318" r:id="rId3"/>
    <p:sldId id="257" r:id="rId4"/>
    <p:sldId id="321" r:id="rId5"/>
    <p:sldId id="259" r:id="rId6"/>
    <p:sldId id="260" r:id="rId7"/>
    <p:sldId id="261" r:id="rId8"/>
    <p:sldId id="319" r:id="rId9"/>
    <p:sldId id="262" r:id="rId10"/>
    <p:sldId id="316" r:id="rId11"/>
    <p:sldId id="263" r:id="rId12"/>
    <p:sldId id="264" r:id="rId13"/>
    <p:sldId id="265" r:id="rId14"/>
    <p:sldId id="266" r:id="rId15"/>
    <p:sldId id="267" r:id="rId16"/>
    <p:sldId id="268" r:id="rId17"/>
    <p:sldId id="269" r:id="rId18"/>
    <p:sldId id="270" r:id="rId19"/>
    <p:sldId id="271" r:id="rId20"/>
    <p:sldId id="272" r:id="rId21"/>
    <p:sldId id="273" r:id="rId22"/>
    <p:sldId id="276" r:id="rId23"/>
    <p:sldId id="320" r:id="rId24"/>
    <p:sldId id="277" r:id="rId25"/>
    <p:sldId id="278" r:id="rId26"/>
    <p:sldId id="279" r:id="rId27"/>
    <p:sldId id="280" r:id="rId28"/>
    <p:sldId id="281" r:id="rId29"/>
    <p:sldId id="283" r:id="rId30"/>
    <p:sldId id="282" r:id="rId31"/>
    <p:sldId id="284" r:id="rId32"/>
    <p:sldId id="285" r:id="rId33"/>
    <p:sldId id="286" r:id="rId34"/>
    <p:sldId id="287" r:id="rId35"/>
    <p:sldId id="289" r:id="rId36"/>
    <p:sldId id="290" r:id="rId37"/>
    <p:sldId id="322" r:id="rId38"/>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5803" autoAdjust="0"/>
  </p:normalViewPr>
  <p:slideViewPr>
    <p:cSldViewPr>
      <p:cViewPr varScale="1">
        <p:scale>
          <a:sx n="88" d="100"/>
          <a:sy n="88" d="100"/>
        </p:scale>
        <p:origin x="-135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DBDE33-10BC-465D-90CC-562F8215E2D8}" type="datetimeFigureOut">
              <a:rPr lang="hr-HR" smtClean="0"/>
              <a:pPr/>
              <a:t>13.05.2012.</a:t>
            </a:fld>
            <a:endParaRPr lang="hr-HR"/>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91C8C7-1A63-4685-98F9-BBBA0CB976BC}" type="slidenum">
              <a:rPr lang="hr-HR" smtClean="0"/>
              <a:pPr/>
              <a:t>‹#›</a:t>
            </a:fld>
            <a:endParaRPr lang="hr-HR"/>
          </a:p>
        </p:txBody>
      </p:sp>
    </p:spTree>
    <p:extLst>
      <p:ext uri="{BB962C8B-B14F-4D97-AF65-F5344CB8AC3E}">
        <p14:creationId xmlns:p14="http://schemas.microsoft.com/office/powerpoint/2010/main" val="4158550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r>
              <a:rPr lang="hr-HR" dirty="0" smtClean="0"/>
              <a:t>Biomasa funkcionira vrlo jednostavno. Šumski otpad, granje drveća i drugi otpaci sakupljaju se zajedno u velike kamione. Kamioni prevoze otpad iz tvornica i farmi do elektrane na biomasu. Tu se biomasa ubacuje u velike lijevke i zatim u peć gdje biomasa izgara. Toplinom koja se oslobađa zagrijava se voda u kotlu, koja se pretvara u vodenu paru. Energija pohranjena u pari koristi se za okretanje rotora turbine i generatora, odnosno pretvara se u električnu energiju. </a:t>
            </a:r>
            <a:endParaRPr lang="hr-HR" dirty="0"/>
          </a:p>
        </p:txBody>
      </p:sp>
      <p:sp>
        <p:nvSpPr>
          <p:cNvPr id="4" name="Rezervirano mjesto broja slajda 3"/>
          <p:cNvSpPr>
            <a:spLocks noGrp="1"/>
          </p:cNvSpPr>
          <p:nvPr>
            <p:ph type="sldNum" sz="quarter" idx="10"/>
          </p:nvPr>
        </p:nvSpPr>
        <p:spPr/>
        <p:txBody>
          <a:bodyPr/>
          <a:lstStyle/>
          <a:p>
            <a:fld id="{B491C8C7-1A63-4685-98F9-BBBA0CB976BC}" type="slidenum">
              <a:rPr lang="hr-HR" smtClean="0"/>
              <a:pPr/>
              <a:t>3</a:t>
            </a:fld>
            <a:endParaRPr lang="hr-H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r>
              <a:rPr lang="en-US" sz="1200" dirty="0" err="1" smtClean="0"/>
              <a:t>Najveće</a:t>
            </a:r>
            <a:r>
              <a:rPr lang="en-US" sz="1200" dirty="0" smtClean="0"/>
              <a:t> </a:t>
            </a:r>
            <a:r>
              <a:rPr lang="en-US" sz="1200" dirty="0" err="1" smtClean="0"/>
              <a:t>svjetsko</a:t>
            </a:r>
            <a:r>
              <a:rPr lang="en-US" sz="1200" dirty="0" smtClean="0"/>
              <a:t> </a:t>
            </a:r>
            <a:r>
              <a:rPr lang="en-US" sz="1200" dirty="0" err="1" smtClean="0"/>
              <a:t>polje</a:t>
            </a:r>
            <a:r>
              <a:rPr lang="en-US" sz="1200" dirty="0" smtClean="0"/>
              <a:t> </a:t>
            </a:r>
            <a:r>
              <a:rPr lang="en-US" sz="1200" dirty="0" err="1" smtClean="0"/>
              <a:t>solarne</a:t>
            </a:r>
            <a:r>
              <a:rPr lang="en-US" sz="1200" dirty="0" smtClean="0"/>
              <a:t> </a:t>
            </a:r>
            <a:r>
              <a:rPr lang="en-US" sz="1200" dirty="0" err="1" smtClean="0"/>
              <a:t>energije</a:t>
            </a:r>
            <a:r>
              <a:rPr lang="en-US" sz="1200" dirty="0" smtClean="0"/>
              <a:t> u </a:t>
            </a:r>
            <a:r>
              <a:rPr lang="en-US" sz="1200" dirty="0" err="1" smtClean="0"/>
              <a:t>Indiji</a:t>
            </a:r>
            <a:endParaRPr lang="hr-HR" sz="1200" kern="1200" dirty="0" smtClean="0">
              <a:solidFill>
                <a:schemeClr val="tx1"/>
              </a:solidFill>
              <a:latin typeface="+mn-lt"/>
              <a:ea typeface="+mn-ea"/>
              <a:cs typeface="+mn-cs"/>
            </a:endParaRPr>
          </a:p>
          <a:p>
            <a:r>
              <a:rPr lang="hr-HR" sz="1200" kern="1200" dirty="0" smtClean="0">
                <a:solidFill>
                  <a:schemeClr val="tx1"/>
                </a:solidFill>
                <a:latin typeface="+mn-lt"/>
                <a:ea typeface="+mn-ea"/>
                <a:cs typeface="+mn-cs"/>
              </a:rPr>
              <a:t>Novi solarni park bit će sistem kapaciteta 500 MW i trebao bi biti završen u potpunosti do kraja 2014. godine. </a:t>
            </a:r>
            <a:br>
              <a:rPr lang="hr-HR" sz="1200" kern="1200" dirty="0" smtClean="0">
                <a:solidFill>
                  <a:schemeClr val="tx1"/>
                </a:solidFill>
                <a:latin typeface="+mn-lt"/>
                <a:ea typeface="+mn-ea"/>
                <a:cs typeface="+mn-cs"/>
              </a:rPr>
            </a:br>
            <a:r>
              <a:rPr lang="hr-HR" sz="1200" kern="1200" dirty="0" smtClean="0">
                <a:solidFill>
                  <a:schemeClr val="tx1"/>
                </a:solidFill>
                <a:latin typeface="+mn-lt"/>
                <a:ea typeface="+mn-ea"/>
                <a:cs typeface="+mn-cs"/>
              </a:rPr>
              <a:t>Zapadnoindijska država </a:t>
            </a:r>
            <a:r>
              <a:rPr lang="hr-HR" sz="1200" kern="1200" dirty="0" err="1" smtClean="0">
                <a:solidFill>
                  <a:schemeClr val="tx1"/>
                </a:solidFill>
                <a:latin typeface="+mn-lt"/>
                <a:ea typeface="+mn-ea"/>
                <a:cs typeface="+mn-cs"/>
              </a:rPr>
              <a:t>Gujarat</a:t>
            </a:r>
            <a:r>
              <a:rPr lang="hr-HR" sz="1200" kern="1200" dirty="0" smtClean="0">
                <a:solidFill>
                  <a:schemeClr val="tx1"/>
                </a:solidFill>
                <a:latin typeface="+mn-lt"/>
                <a:ea typeface="+mn-ea"/>
                <a:cs typeface="+mn-cs"/>
              </a:rPr>
              <a:t> je aktivirala najveće svjetsko polje solarne energije.</a:t>
            </a:r>
            <a:br>
              <a:rPr lang="hr-HR" sz="1200" kern="1200" dirty="0" smtClean="0">
                <a:solidFill>
                  <a:schemeClr val="tx1"/>
                </a:solidFill>
                <a:latin typeface="+mn-lt"/>
                <a:ea typeface="+mn-ea"/>
                <a:cs typeface="+mn-cs"/>
              </a:rPr>
            </a:br>
            <a:r>
              <a:rPr lang="hr-HR" sz="1200" kern="1200" dirty="0" smtClean="0">
                <a:solidFill>
                  <a:schemeClr val="tx1"/>
                </a:solidFill>
                <a:latin typeface="+mn-lt"/>
                <a:ea typeface="+mn-ea"/>
                <a:cs typeface="+mn-cs"/>
              </a:rPr>
              <a:t>i veći je od kineskog </a:t>
            </a:r>
            <a:r>
              <a:rPr lang="hr-HR" sz="1200" kern="1200" dirty="0" err="1" smtClean="0">
                <a:solidFill>
                  <a:schemeClr val="tx1"/>
                </a:solidFill>
                <a:latin typeface="+mn-lt"/>
                <a:ea typeface="+mn-ea"/>
                <a:cs typeface="+mn-cs"/>
              </a:rPr>
              <a:t>Golmudskog</a:t>
            </a:r>
            <a:r>
              <a:rPr lang="hr-HR" sz="1200" kern="1200" dirty="0" smtClean="0">
                <a:solidFill>
                  <a:schemeClr val="tx1"/>
                </a:solidFill>
                <a:latin typeface="+mn-lt"/>
                <a:ea typeface="+mn-ea"/>
                <a:cs typeface="+mn-cs"/>
              </a:rPr>
              <a:t> solarnog parka od 200 MW, koji je prethodno držao rekord.</a:t>
            </a:r>
          </a:p>
        </p:txBody>
      </p:sp>
      <p:sp>
        <p:nvSpPr>
          <p:cNvPr id="4" name="Rezervirano mjesto broja slajda 3"/>
          <p:cNvSpPr>
            <a:spLocks noGrp="1"/>
          </p:cNvSpPr>
          <p:nvPr>
            <p:ph type="sldNum" sz="quarter" idx="10"/>
          </p:nvPr>
        </p:nvSpPr>
        <p:spPr/>
        <p:txBody>
          <a:bodyPr/>
          <a:lstStyle/>
          <a:p>
            <a:fld id="{B491C8C7-1A63-4685-98F9-BBBA0CB976BC}" type="slidenum">
              <a:rPr lang="hr-HR" smtClean="0"/>
              <a:pPr/>
              <a:t>23</a:t>
            </a:fld>
            <a:endParaRPr lang="hr-H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r>
              <a:rPr lang="hr-HR" dirty="0" smtClean="0"/>
              <a:t>«Power tower»(PAUER</a:t>
            </a:r>
            <a:r>
              <a:rPr lang="hr-HR" baseline="0" dirty="0" smtClean="0"/>
              <a:t> TAUER)</a:t>
            </a:r>
            <a:r>
              <a:rPr lang="hr-HR" dirty="0" smtClean="0"/>
              <a:t> i «</a:t>
            </a:r>
            <a:r>
              <a:rPr lang="hr-HR" dirty="0" err="1" smtClean="0"/>
              <a:t>Dish</a:t>
            </a:r>
            <a:r>
              <a:rPr lang="hr-HR" dirty="0" smtClean="0"/>
              <a:t>»(DIŠ) prikazane su konfiguracije zrcala. "Power tower" konfiguracije koriste kompjuterski kontrolirano polje zrcala za fokusiranje sunčevog zračenja na centralni toranj, koji onda pokreće glavni generator. Do sada su napravljeni demonstracijski sistemi koji imaju izlaznu snagu i iznad 10 MW. Ti novi sustavi imaju i mogućnost rada preko noći i po lošem vremenu tako da spremaju vruću tekućinu u vrlo efikasni spremnik (neka vrsta termo boce). "</a:t>
            </a:r>
            <a:r>
              <a:rPr lang="hr-HR" dirty="0" err="1" smtClean="0"/>
              <a:t>Dish</a:t>
            </a:r>
            <a:r>
              <a:rPr lang="hr-HR" dirty="0" smtClean="0"/>
              <a:t>" sustavi prate kretanje Sunca i na taj način fokusiraju sunčevo zračenje. Postoji još i "</a:t>
            </a:r>
            <a:r>
              <a:rPr lang="hr-HR" dirty="0" err="1" smtClean="0"/>
              <a:t>Trough</a:t>
            </a:r>
            <a:r>
              <a:rPr lang="hr-HR" dirty="0" smtClean="0"/>
              <a:t>“(TRU) sustav fokusiranja sunčeva zračenja, koji može biti vrlo efikasan. Kada nema dovoljno energije od Sunca, sustavi koji fokusiraju sunčevo zračenje mogu se bez većih problema prebaciti na prirodni plin ili neki drugi izvor energije. Problem kod fokusiranja je veliki potrebni prostor za elektranu, ali to se rješava tako da se elektrana radi </a:t>
            </a:r>
            <a:r>
              <a:rPr lang="hr-HR" dirty="0" err="1" smtClean="0"/>
              <a:t>npr</a:t>
            </a:r>
            <a:r>
              <a:rPr lang="hr-HR" dirty="0" smtClean="0"/>
              <a:t>. u pustinji. U pustinjama je ionako snaga sunčeva zračenja najizraženija. Veliki problem predstavlja cijena zrcala i sustava za fokusiranje</a:t>
            </a:r>
            <a:r>
              <a:rPr lang="hr-HR" i="1" dirty="0" smtClean="0"/>
              <a:t>. </a:t>
            </a:r>
            <a:endParaRPr lang="hr-HR" dirty="0"/>
          </a:p>
        </p:txBody>
      </p:sp>
      <p:sp>
        <p:nvSpPr>
          <p:cNvPr id="4" name="Rezervirano mjesto broja slajda 3"/>
          <p:cNvSpPr>
            <a:spLocks noGrp="1"/>
          </p:cNvSpPr>
          <p:nvPr>
            <p:ph type="sldNum" sz="quarter" idx="10"/>
          </p:nvPr>
        </p:nvSpPr>
        <p:spPr/>
        <p:txBody>
          <a:bodyPr/>
          <a:lstStyle/>
          <a:p>
            <a:fld id="{B491C8C7-1A63-4685-98F9-BBBA0CB976BC}" type="slidenum">
              <a:rPr lang="hr-HR" smtClean="0"/>
              <a:pPr/>
              <a:t>25</a:t>
            </a:fld>
            <a:endParaRPr lang="hr-H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r>
              <a:rPr lang="hr-HR" dirty="0" smtClean="0"/>
              <a:t>PROTOČNE</a:t>
            </a:r>
            <a:r>
              <a:rPr lang="hr-HR" baseline="0" dirty="0" smtClean="0"/>
              <a:t> - </a:t>
            </a:r>
            <a:r>
              <a:rPr lang="hr-HR" dirty="0" smtClean="0"/>
              <a:t>skoro direktno se koristi kinetička energije vode za pokretanje turbina. Takve hidroelektrane je najjednostavnije izvesti, ali su vrlo ovisne o trenutnom protoku vode. Prednost takve izvedbe je vrlo mali utjecaj na okoliš i nema dizanja razine podzemnih voda.</a:t>
            </a:r>
          </a:p>
          <a:p>
            <a:r>
              <a:rPr lang="hr-HR" dirty="0" smtClean="0"/>
              <a:t>AKUMULACIJSKE - Problemi nastaju u ljetnim mjesecima kad prirodni dotok postane premali za funkcioniranje elektrane. U tom slučaju se brana mora zatvoriti i potrebno je održavati bar razinu vode koja je biološki minimum. Veliki problem je i dizanje razine podzemnih voda. </a:t>
            </a:r>
          </a:p>
          <a:p>
            <a:r>
              <a:rPr lang="hr-HR" dirty="0" smtClean="0"/>
              <a:t>REVERZIBILNE</a:t>
            </a:r>
            <a:r>
              <a:rPr lang="hr-HR" baseline="0" dirty="0" smtClean="0"/>
              <a:t> - </a:t>
            </a:r>
            <a:r>
              <a:rPr lang="hr-HR" dirty="0" smtClean="0"/>
              <a:t>popunjavanje dnevnih špica potrošnje grade se reverzibilne hidroelektrane. Kad je potrošnja energije mala voda se pumpa iz donjeg jezera u gornju akumulaciju. To se obično radi noću, jer je tada potrošnja energije najmanja. Danju se elektrana prebacuje na proizvodnju električne energije i tada se prazni gornja akumulacija. To nije baš energetski najbolje rješenje, ali je bolje nego napraviti još nekoliko termoelektrana za pokrivanje dnevnih špica potrošnje. RHE Velebit je jedina reverzibilna hidroelektrana u Hrvatskoj. Nalazi se na rijeci Zrmanji 10 km uzvodno od Obrovca.</a:t>
            </a:r>
            <a:endParaRPr lang="hr-HR" dirty="0"/>
          </a:p>
        </p:txBody>
      </p:sp>
      <p:sp>
        <p:nvSpPr>
          <p:cNvPr id="4" name="Rezervirano mjesto broja slajda 3"/>
          <p:cNvSpPr>
            <a:spLocks noGrp="1"/>
          </p:cNvSpPr>
          <p:nvPr>
            <p:ph type="sldNum" sz="quarter" idx="10"/>
          </p:nvPr>
        </p:nvSpPr>
        <p:spPr/>
        <p:txBody>
          <a:bodyPr/>
          <a:lstStyle/>
          <a:p>
            <a:fld id="{B491C8C7-1A63-4685-98F9-BBBA0CB976BC}" type="slidenum">
              <a:rPr lang="hr-HR" smtClean="0"/>
              <a:pPr/>
              <a:t>29</a:t>
            </a:fld>
            <a:endParaRPr lang="hr-H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r>
              <a:rPr lang="hr-HR" dirty="0" smtClean="0"/>
              <a:t>HE</a:t>
            </a:r>
            <a:r>
              <a:rPr lang="hr-HR" baseline="0" dirty="0" smtClean="0"/>
              <a:t> Dubrava – sjeveroistočno od Čakovca</a:t>
            </a:r>
            <a:endParaRPr lang="hr-HR" dirty="0"/>
          </a:p>
        </p:txBody>
      </p:sp>
      <p:sp>
        <p:nvSpPr>
          <p:cNvPr id="4" name="Rezervirano mjesto broja slajda 3"/>
          <p:cNvSpPr>
            <a:spLocks noGrp="1"/>
          </p:cNvSpPr>
          <p:nvPr>
            <p:ph type="sldNum" sz="quarter" idx="10"/>
          </p:nvPr>
        </p:nvSpPr>
        <p:spPr/>
        <p:txBody>
          <a:bodyPr/>
          <a:lstStyle/>
          <a:p>
            <a:fld id="{B491C8C7-1A63-4685-98F9-BBBA0CB976BC}" type="slidenum">
              <a:rPr lang="hr-HR" smtClean="0"/>
              <a:pPr/>
              <a:t>31</a:t>
            </a:fld>
            <a:endParaRPr lang="hr-H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r>
              <a:rPr lang="hr-HR" dirty="0" err="1" smtClean="0"/>
              <a:t>Vjetropotencijal</a:t>
            </a:r>
            <a:r>
              <a:rPr lang="hr-HR" dirty="0" smtClean="0"/>
              <a:t> je najvažniji element za izbor lokacije </a:t>
            </a:r>
            <a:r>
              <a:rPr lang="hr-HR" dirty="0" err="1" smtClean="0"/>
              <a:t>vjetroelektrane</a:t>
            </a:r>
            <a:r>
              <a:rPr lang="hr-HR" dirty="0" smtClean="0"/>
              <a:t>. To su zapravo karakteristike vjetra na pojedinoj lokaciji. Najvažnija karakteristika je srednja godišnja brzina vjetra na određenoj visini iznad tla. Naime, vjetrogenerator se pokreće kada brzina vjetra poraste iznad </a:t>
            </a:r>
            <a:r>
              <a:rPr lang="hr-HR" dirty="0" err="1" smtClean="0"/>
              <a:t>cca</a:t>
            </a:r>
            <a:r>
              <a:rPr lang="hr-HR" dirty="0" smtClean="0"/>
              <a:t> 3 m/s. Pri toj brzini proizvodnja električne energije je vrlo mala. Porastom brzine, količina električne energije se povećava do maksimalne, koja se postiže na brzini vjetra od </a:t>
            </a:r>
            <a:r>
              <a:rPr lang="hr-HR" dirty="0" err="1" smtClean="0"/>
              <a:t>cca</a:t>
            </a:r>
            <a:r>
              <a:rPr lang="hr-HR" dirty="0" smtClean="0"/>
              <a:t> 12 m/s. Daljnjim porastom brzine vjetra količina proizvedene energije se više ne povećava. Kada brzina poraste preko </a:t>
            </a:r>
            <a:r>
              <a:rPr lang="hr-HR" dirty="0" err="1" smtClean="0"/>
              <a:t>cca</a:t>
            </a:r>
            <a:r>
              <a:rPr lang="hr-HR" dirty="0" smtClean="0"/>
              <a:t>. 30 m/s vjetrogenerator se isključuje jer ne može podnijeti mehanička opterećenja koja uzrokuju tako velike brzine vjetra. </a:t>
            </a:r>
            <a:endParaRPr lang="hr-HR" dirty="0"/>
          </a:p>
        </p:txBody>
      </p:sp>
      <p:sp>
        <p:nvSpPr>
          <p:cNvPr id="4" name="Rezervirano mjesto broja slajda 3"/>
          <p:cNvSpPr>
            <a:spLocks noGrp="1"/>
          </p:cNvSpPr>
          <p:nvPr>
            <p:ph type="sldNum" sz="quarter" idx="10"/>
          </p:nvPr>
        </p:nvSpPr>
        <p:spPr/>
        <p:txBody>
          <a:bodyPr/>
          <a:lstStyle/>
          <a:p>
            <a:fld id="{B491C8C7-1A63-4685-98F9-BBBA0CB976BC}" type="slidenum">
              <a:rPr lang="hr-HR" smtClean="0"/>
              <a:pPr/>
              <a:t>33</a:t>
            </a:fld>
            <a:endParaRPr lang="hr-H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b="1" u="sng" dirty="0" err="1" smtClean="0"/>
              <a:t>Vjetroelektrana</a:t>
            </a:r>
            <a:r>
              <a:rPr lang="hr-HR" b="1" u="sng" dirty="0" smtClean="0"/>
              <a:t> Ravne 1 </a:t>
            </a:r>
            <a:r>
              <a:rPr lang="hr-HR" dirty="0" smtClean="0"/>
              <a:t>podignuta je na brdu Ravne na otoku Pagu. Sustav od sedam </a:t>
            </a:r>
            <a:r>
              <a:rPr lang="hr-HR" dirty="0" err="1" smtClean="0"/>
              <a:t>vjetroagregata</a:t>
            </a:r>
            <a:r>
              <a:rPr lang="hr-HR" dirty="0" smtClean="0"/>
              <a:t>, koje je izgradila tvrtka "</a:t>
            </a:r>
            <a:r>
              <a:rPr lang="hr-HR" dirty="0" err="1" smtClean="0"/>
              <a:t>Adria</a:t>
            </a:r>
            <a:r>
              <a:rPr lang="hr-HR" dirty="0" smtClean="0"/>
              <a:t> </a:t>
            </a:r>
            <a:r>
              <a:rPr lang="hr-HR" dirty="0" err="1" smtClean="0"/>
              <a:t>Wind</a:t>
            </a:r>
            <a:r>
              <a:rPr lang="hr-HR" dirty="0" smtClean="0"/>
              <a:t> Power", pušten je u rad kao prvi komercijalni projekt korištenja energije vjetra u proizvodnji električne energije u Hrvatskoj, u kolovozu 2004. Radi se o sedam </a:t>
            </a:r>
            <a:r>
              <a:rPr lang="hr-HR" dirty="0" err="1" smtClean="0"/>
              <a:t>vjetroturbina</a:t>
            </a:r>
            <a:r>
              <a:rPr lang="hr-HR" dirty="0" smtClean="0"/>
              <a:t> ukupne snage 5,95 MW, pojedinačne snage 850 kW. Visina stupa svake turbine iznosi 49 metara, a promjer rotora 52 metra. Srednja godišnja brzina vjetra iznosi oko 6,4 metra u sekundi.</a:t>
            </a:r>
          </a:p>
          <a:p>
            <a:pPr marL="0" marR="0" indent="0" algn="l" defTabSz="914400" rtl="0" eaLnBrk="1" fontAlgn="auto" latinLnBrk="0" hangingPunct="1">
              <a:lnSpc>
                <a:spcPct val="100000"/>
              </a:lnSpc>
              <a:spcBef>
                <a:spcPts val="0"/>
              </a:spcBef>
              <a:spcAft>
                <a:spcPts val="0"/>
              </a:spcAft>
              <a:buClrTx/>
              <a:buSzTx/>
              <a:buFontTx/>
              <a:buNone/>
              <a:tabLst/>
              <a:defRPr/>
            </a:pPr>
            <a:r>
              <a:rPr lang="hr-HR" b="1" u="sng" dirty="0" err="1" smtClean="0"/>
              <a:t>Vjetroelektrana</a:t>
            </a:r>
            <a:r>
              <a:rPr lang="hr-HR" b="1" u="sng" dirty="0" smtClean="0"/>
              <a:t> </a:t>
            </a:r>
            <a:r>
              <a:rPr lang="hr-HR" b="1" u="sng" dirty="0" err="1" smtClean="0"/>
              <a:t>Trtar</a:t>
            </a:r>
            <a:r>
              <a:rPr lang="hr-HR" b="1" u="sng" dirty="0" smtClean="0"/>
              <a:t>-</a:t>
            </a:r>
            <a:r>
              <a:rPr lang="hr-HR" b="1" u="sng" dirty="0" err="1" smtClean="0"/>
              <a:t>Krtolin</a:t>
            </a:r>
            <a:r>
              <a:rPr lang="hr-HR" b="1" u="sng" dirty="0" smtClean="0"/>
              <a:t> </a:t>
            </a:r>
            <a:r>
              <a:rPr lang="hr-HR" dirty="0" smtClean="0"/>
              <a:t>iznad Šibenika je puštena u pogon i u proizvodnji je od lipnja 2006. godine kada je dovršena njena izgradnja. Sastoji se od 14 </a:t>
            </a:r>
            <a:r>
              <a:rPr lang="hr-HR" dirty="0" err="1" smtClean="0"/>
              <a:t>vjetroagregata</a:t>
            </a:r>
            <a:r>
              <a:rPr lang="hr-HR" dirty="0" smtClean="0"/>
              <a:t> </a:t>
            </a:r>
            <a:r>
              <a:rPr lang="hr-HR" dirty="0" err="1" smtClean="0"/>
              <a:t>Enercon</a:t>
            </a:r>
            <a:r>
              <a:rPr lang="hr-HR" dirty="0" smtClean="0"/>
              <a:t> E-48 pojedinačne nazivne snage 800 kW, što ukupno daje 11,2 MW instalirane snage. Promjer lopatica </a:t>
            </a:r>
            <a:r>
              <a:rPr lang="hr-HR" dirty="0" err="1" smtClean="0"/>
              <a:t>vjetroagregata</a:t>
            </a:r>
            <a:r>
              <a:rPr lang="hr-HR" dirty="0" smtClean="0"/>
              <a:t> je 48 metara, a visina osi 50 metara. U 2007. godini </a:t>
            </a:r>
            <a:r>
              <a:rPr lang="hr-HR" dirty="0" err="1" smtClean="0"/>
              <a:t>vjetroelektrana</a:t>
            </a:r>
            <a:r>
              <a:rPr lang="hr-HR" dirty="0" smtClean="0"/>
              <a:t> je proizvela oko 28 GWh električne energije.</a:t>
            </a:r>
          </a:p>
          <a:p>
            <a:r>
              <a:rPr lang="hr-HR" b="1" u="sng" dirty="0" err="1" smtClean="0"/>
              <a:t>Vjetroelektrana</a:t>
            </a:r>
            <a:r>
              <a:rPr lang="hr-HR" b="1" u="sng" dirty="0" smtClean="0"/>
              <a:t> </a:t>
            </a:r>
            <a:r>
              <a:rPr lang="hr-HR" b="1" u="sng" dirty="0" err="1" smtClean="0"/>
              <a:t>Orlice</a:t>
            </a:r>
            <a:r>
              <a:rPr lang="hr-HR" b="1" u="sng" dirty="0" smtClean="0"/>
              <a:t> </a:t>
            </a:r>
            <a:r>
              <a:rPr lang="hr-HR" dirty="0" smtClean="0"/>
              <a:t>nalazi se u blizini Šibenika odmah kod izlaza Vrpolje, te se s iste pruža sjajan pogled na uvalu </a:t>
            </a:r>
            <a:r>
              <a:rPr lang="hr-HR" dirty="0" err="1" smtClean="0"/>
              <a:t>Grebaštica</a:t>
            </a:r>
            <a:r>
              <a:rPr lang="hr-HR" dirty="0" smtClean="0"/>
              <a:t>, Šibenik i otoke Šibenskog </a:t>
            </a:r>
            <a:r>
              <a:rPr lang="hr-HR" dirty="0" err="1" smtClean="0"/>
              <a:t>akvatorija</a:t>
            </a:r>
            <a:endParaRPr lang="hr-HR" dirty="0" smtClean="0"/>
          </a:p>
          <a:p>
            <a:r>
              <a:rPr lang="hr-HR" dirty="0" smtClean="0"/>
              <a:t>Puštena u pogon i u proizvodnji je od ljeta 2009. Sastoji se od 11 </a:t>
            </a:r>
            <a:r>
              <a:rPr lang="hr-HR" dirty="0" err="1" smtClean="0"/>
              <a:t>Enerconovih</a:t>
            </a:r>
            <a:r>
              <a:rPr lang="hr-HR" dirty="0" smtClean="0"/>
              <a:t> </a:t>
            </a:r>
            <a:r>
              <a:rPr lang="hr-HR" dirty="0" err="1" smtClean="0"/>
              <a:t>vjetroagregata</a:t>
            </a:r>
            <a:r>
              <a:rPr lang="hr-HR" dirty="0" smtClean="0"/>
              <a:t>, i to 3 E-48 pojedinačne nazivne snage 800 kW i 8 E-44 pojedinačne nazivne snage 900 kW, što ukupno daje 9,6 MW instalirane snage. Promjer lopatica </a:t>
            </a:r>
            <a:r>
              <a:rPr lang="hr-HR" dirty="0" err="1" smtClean="0"/>
              <a:t>vjetroagregata</a:t>
            </a:r>
            <a:r>
              <a:rPr lang="hr-HR" dirty="0" smtClean="0"/>
              <a:t> je 48 i 44 metara, a visina osi 50 metara. Predviđena je proizvodnja </a:t>
            </a:r>
            <a:r>
              <a:rPr lang="hr-HR" dirty="0" err="1" smtClean="0"/>
              <a:t>vjetroelektrane</a:t>
            </a:r>
            <a:r>
              <a:rPr lang="hr-HR" dirty="0" smtClean="0"/>
              <a:t> od oko 25 GWh električne energije godišnje.</a:t>
            </a:r>
          </a:p>
          <a:p>
            <a:pPr marL="0" marR="0" indent="0" algn="l" defTabSz="914400" rtl="0" eaLnBrk="1" fontAlgn="auto" latinLnBrk="0" hangingPunct="1">
              <a:lnSpc>
                <a:spcPct val="100000"/>
              </a:lnSpc>
              <a:spcBef>
                <a:spcPts val="0"/>
              </a:spcBef>
              <a:spcAft>
                <a:spcPts val="0"/>
              </a:spcAft>
              <a:buClrTx/>
              <a:buSzTx/>
              <a:buFontTx/>
              <a:buNone/>
              <a:tabLst/>
              <a:defRPr/>
            </a:pPr>
            <a:r>
              <a:rPr lang="hr-HR" b="1" u="sng" dirty="0" err="1" smtClean="0"/>
              <a:t>Vjetroelektrana</a:t>
            </a:r>
            <a:r>
              <a:rPr lang="hr-HR" b="1" u="sng" dirty="0" smtClean="0"/>
              <a:t> Crno Brdo</a:t>
            </a:r>
            <a:r>
              <a:rPr lang="hr-HR" dirty="0" smtClean="0"/>
              <a:t> nalazi se u blizini Šibenika, </a:t>
            </a:r>
            <a:r>
              <a:rPr lang="hr-HR" dirty="0" err="1" smtClean="0"/>
              <a:t>Vjetroelektrana</a:t>
            </a:r>
            <a:r>
              <a:rPr lang="hr-HR" dirty="0" smtClean="0"/>
              <a:t> je puštena u pogon tokom ljeta 2011. godine. Priključena je na distributivnu mrežu HEP-a. Sastoji se od 7 </a:t>
            </a:r>
            <a:r>
              <a:rPr lang="hr-HR" dirty="0" err="1" smtClean="0"/>
              <a:t>vjetroagregata</a:t>
            </a:r>
            <a:r>
              <a:rPr lang="hr-HR" dirty="0" smtClean="0"/>
              <a:t> </a:t>
            </a:r>
            <a:r>
              <a:rPr lang="hr-HR" dirty="0" err="1" smtClean="0"/>
              <a:t>Leitwind</a:t>
            </a:r>
            <a:r>
              <a:rPr lang="hr-HR" dirty="0" smtClean="0"/>
              <a:t> LTW77 pojedinačne snage 1,5 MW. Zbog ograničenja priključne snage na distributivnoj mreži izlazna snaga cijele </a:t>
            </a:r>
            <a:r>
              <a:rPr lang="hr-HR" dirty="0" err="1" smtClean="0"/>
              <a:t>vjetroelektrane</a:t>
            </a:r>
            <a:r>
              <a:rPr lang="hr-HR" dirty="0" smtClean="0"/>
              <a:t> je ograničena na 10 MW ukupno. Promjer lopatica </a:t>
            </a:r>
            <a:r>
              <a:rPr lang="hr-HR" dirty="0" err="1" smtClean="0"/>
              <a:t>vjetroagregata</a:t>
            </a:r>
            <a:r>
              <a:rPr lang="hr-HR" dirty="0" smtClean="0"/>
              <a:t> je 77 m, a visina stupa 80 m. Predviđa se godišnja proizvodnja ove </a:t>
            </a:r>
            <a:r>
              <a:rPr lang="hr-HR" dirty="0" err="1" smtClean="0"/>
              <a:t>vjetroelektrane</a:t>
            </a:r>
            <a:r>
              <a:rPr lang="hr-HR" dirty="0" smtClean="0"/>
              <a:t> od 27 GWh.</a:t>
            </a:r>
          </a:p>
          <a:p>
            <a:pPr marL="0" marR="0" indent="0" algn="l" defTabSz="914400" rtl="0" eaLnBrk="1" fontAlgn="auto" latinLnBrk="0" hangingPunct="1">
              <a:lnSpc>
                <a:spcPct val="100000"/>
              </a:lnSpc>
              <a:spcBef>
                <a:spcPts val="0"/>
              </a:spcBef>
              <a:spcAft>
                <a:spcPts val="0"/>
              </a:spcAft>
              <a:buClrTx/>
              <a:buSzTx/>
              <a:buFontTx/>
              <a:buNone/>
              <a:tabLst/>
              <a:defRPr/>
            </a:pPr>
            <a:r>
              <a:rPr lang="hr-HR" b="1" u="sng" dirty="0" err="1" smtClean="0"/>
              <a:t>Vjetroelektrana</a:t>
            </a:r>
            <a:r>
              <a:rPr lang="hr-HR" b="1" u="sng" dirty="0" smtClean="0"/>
              <a:t> </a:t>
            </a:r>
            <a:r>
              <a:rPr lang="hr-HR" b="1" u="sng" dirty="0" err="1" smtClean="0"/>
              <a:t>Vrataruša</a:t>
            </a:r>
            <a:r>
              <a:rPr lang="hr-HR" b="1" u="sng" dirty="0" smtClean="0"/>
              <a:t> </a:t>
            </a:r>
            <a:r>
              <a:rPr lang="hr-HR" dirty="0" smtClean="0"/>
              <a:t>nalazi se u blizini Senja na obroncima Velebita nedaleko Vratnika. </a:t>
            </a:r>
            <a:r>
              <a:rPr lang="hr-HR" dirty="0" err="1" smtClean="0"/>
              <a:t>Vjetroelektrana</a:t>
            </a:r>
            <a:r>
              <a:rPr lang="hr-HR" dirty="0" smtClean="0"/>
              <a:t> je izgrađena 2009., ali je dobila sve dozvole i u punom pogonu je od siječnja 2011. To je ujedno i prva </a:t>
            </a:r>
            <a:r>
              <a:rPr lang="hr-HR" dirty="0" err="1" smtClean="0"/>
              <a:t>vjetroelektrana</a:t>
            </a:r>
            <a:r>
              <a:rPr lang="hr-HR" dirty="0" smtClean="0"/>
              <a:t> u Hrvatskoj priključena na prijenosnu mrežu, na 110 kV. Isto tako je trenutno i najveća hrvatska </a:t>
            </a:r>
            <a:r>
              <a:rPr lang="hr-HR" dirty="0" err="1" smtClean="0"/>
              <a:t>vjetroelektrana</a:t>
            </a:r>
            <a:r>
              <a:rPr lang="hr-HR" dirty="0" smtClean="0"/>
              <a:t> sa ukupno instaliranih 42 MW. Sastoji se od 14 </a:t>
            </a:r>
            <a:r>
              <a:rPr lang="hr-HR" dirty="0" err="1" smtClean="0"/>
              <a:t>Vestasovih</a:t>
            </a:r>
            <a:r>
              <a:rPr lang="hr-HR" dirty="0" smtClean="0"/>
              <a:t> </a:t>
            </a:r>
            <a:r>
              <a:rPr lang="hr-HR" dirty="0" err="1" smtClean="0"/>
              <a:t>vjetroagregata</a:t>
            </a:r>
            <a:r>
              <a:rPr lang="hr-HR" dirty="0" smtClean="0"/>
              <a:t> V90 pojedinačne nazivne snage 3 MW. Promjer lopatica </a:t>
            </a:r>
            <a:r>
              <a:rPr lang="hr-HR" dirty="0" err="1" smtClean="0"/>
              <a:t>vjetroagregata</a:t>
            </a:r>
            <a:r>
              <a:rPr lang="hr-HR" dirty="0" smtClean="0"/>
              <a:t> je 90 metara, a visina osi 80 metara.</a:t>
            </a:r>
          </a:p>
          <a:p>
            <a:pPr marL="0" marR="0" indent="0" algn="l" defTabSz="914400" rtl="0" eaLnBrk="1" fontAlgn="auto" latinLnBrk="0" hangingPunct="1">
              <a:lnSpc>
                <a:spcPct val="100000"/>
              </a:lnSpc>
              <a:spcBef>
                <a:spcPts val="0"/>
              </a:spcBef>
              <a:spcAft>
                <a:spcPts val="0"/>
              </a:spcAft>
              <a:buClrTx/>
              <a:buSzTx/>
              <a:buFontTx/>
              <a:buNone/>
              <a:tabLst/>
              <a:defRPr/>
            </a:pPr>
            <a:endParaRPr lang="hr-HR" dirty="0" smtClean="0"/>
          </a:p>
          <a:p>
            <a:endParaRPr lang="hr-HR" dirty="0"/>
          </a:p>
        </p:txBody>
      </p:sp>
      <p:sp>
        <p:nvSpPr>
          <p:cNvPr id="4" name="Rezervirano mjesto broja slajda 3"/>
          <p:cNvSpPr>
            <a:spLocks noGrp="1"/>
          </p:cNvSpPr>
          <p:nvPr>
            <p:ph type="sldNum" sz="quarter" idx="10"/>
          </p:nvPr>
        </p:nvSpPr>
        <p:spPr/>
        <p:txBody>
          <a:bodyPr/>
          <a:lstStyle/>
          <a:p>
            <a:fld id="{B491C8C7-1A63-4685-98F9-BBBA0CB976BC}" type="slidenum">
              <a:rPr lang="hr-HR" smtClean="0"/>
              <a:pPr/>
              <a:t>37</a:t>
            </a:fld>
            <a:endParaRPr lang="hr-H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dirty="0" smtClean="0"/>
              <a:t>Biomasa se također može dobiti s odlagališta otpada. Kada se otpad razgrađuje oslobađa se plin metan. U odlagalište se postave cijevi te se metan može sakupljati. Zatim se plin spaljuje u termoelektrani kako bi se proizvela električna energija. Ova se vrsta biomase naziva deponijski plin. Slična stvar može se napraviti u stajama. Na mjestima gdje se uzgaja mnogo životinja proizvodi se gnojivo. Kad se gnojivo razgrađuje ono također ispušta plin metan slično kao i otpad. Taj se plin može spaljivati na samoj farmi te tako proizvoditi energiju potrebnu za rad farme. Uporaba biomase ne doprinosi globalnom zatopljenju.</a:t>
            </a:r>
          </a:p>
          <a:p>
            <a:endParaRPr lang="hr-HR" dirty="0"/>
          </a:p>
        </p:txBody>
      </p:sp>
      <p:sp>
        <p:nvSpPr>
          <p:cNvPr id="4" name="Rezervirano mjesto broja slajda 3"/>
          <p:cNvSpPr>
            <a:spLocks noGrp="1"/>
          </p:cNvSpPr>
          <p:nvPr>
            <p:ph type="sldNum" sz="quarter" idx="10"/>
          </p:nvPr>
        </p:nvSpPr>
        <p:spPr/>
        <p:txBody>
          <a:bodyPr/>
          <a:lstStyle/>
          <a:p>
            <a:fld id="{B491C8C7-1A63-4685-98F9-BBBA0CB976BC}" type="slidenum">
              <a:rPr lang="hr-HR" smtClean="0"/>
              <a:pPr/>
              <a:t>4</a:t>
            </a:fld>
            <a:endParaRPr lang="hr-H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dirty="0" smtClean="0"/>
              <a:t>Najpoznatija elektrana koja koristi energiju plime i oseke nalazi se na ušću rijeke Rance (RANS) u Francuskoj. Izgrađena je 60-tih godina i još uvijek radi. Rusija posjeduje malu elektranu kod </a:t>
            </a:r>
            <a:r>
              <a:rPr lang="hr-HR" dirty="0" err="1" smtClean="0"/>
              <a:t>Murmanska</a:t>
            </a:r>
            <a:r>
              <a:rPr lang="hr-HR" dirty="0" smtClean="0"/>
              <a:t>, Kanada u zaljevu </a:t>
            </a:r>
            <a:r>
              <a:rPr lang="hr-HR" dirty="0" err="1" smtClean="0"/>
              <a:t>Fundy</a:t>
            </a:r>
            <a:r>
              <a:rPr lang="hr-HR" dirty="0" smtClean="0"/>
              <a:t> (FANDI) najviša plimna amplituda; preko 20m) dok ih Kina ima nekoliko. Niti jedna od navedenih zemalja nije ostvarila značajniji napredak u iskorištavanju energije ovog tipa</a:t>
            </a:r>
            <a:r>
              <a:rPr lang="hr-HR" i="1" dirty="0" smtClean="0"/>
              <a:t>.</a:t>
            </a:r>
            <a:r>
              <a:rPr lang="hr-HR" dirty="0" smtClean="0"/>
              <a:t> Hrvatska ne koristi ovaj oblik energije jer su plimne amplitude u Jadranskom moru vrlo male (od 25 cm do 80 cm).</a:t>
            </a:r>
          </a:p>
          <a:p>
            <a:endParaRPr lang="hr-HR" dirty="0"/>
          </a:p>
        </p:txBody>
      </p:sp>
      <p:sp>
        <p:nvSpPr>
          <p:cNvPr id="4" name="Rezervirano mjesto broja slajda 3"/>
          <p:cNvSpPr>
            <a:spLocks noGrp="1"/>
          </p:cNvSpPr>
          <p:nvPr>
            <p:ph type="sldNum" sz="quarter" idx="10"/>
          </p:nvPr>
        </p:nvSpPr>
        <p:spPr/>
        <p:txBody>
          <a:bodyPr/>
          <a:lstStyle/>
          <a:p>
            <a:fld id="{B491C8C7-1A63-4685-98F9-BBBA0CB976BC}" type="slidenum">
              <a:rPr lang="hr-HR" smtClean="0"/>
              <a:pPr/>
              <a:t>7</a:t>
            </a:fld>
            <a:endParaRPr lang="hr-H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r>
              <a:rPr lang="vi-VN" sz="1200" dirty="0" smtClean="0"/>
              <a:t>Da bi se isplatilo iskorištavanje energije plime i oseke, potrebno je barem 5 metara visinske razlike između plime i oseke. U svijetu postoji mali broj mjesta gdje je razlika između plime i oseke toliko velika. Neke su elektrane koje koriste tu energiju već u pogonu. Najveća je u Francuskoj, elektrana La Rance, snage 240 MW.</a:t>
            </a:r>
            <a:endParaRPr lang="hr-HR" dirty="0"/>
          </a:p>
        </p:txBody>
      </p:sp>
      <p:sp>
        <p:nvSpPr>
          <p:cNvPr id="4" name="Rezervirano mjesto broja slajda 3"/>
          <p:cNvSpPr>
            <a:spLocks noGrp="1"/>
          </p:cNvSpPr>
          <p:nvPr>
            <p:ph type="sldNum" sz="quarter" idx="10"/>
          </p:nvPr>
        </p:nvSpPr>
        <p:spPr/>
        <p:txBody>
          <a:bodyPr/>
          <a:lstStyle/>
          <a:p>
            <a:fld id="{B491C8C7-1A63-4685-98F9-BBBA0CB976BC}" type="slidenum">
              <a:rPr lang="hr-HR" smtClean="0"/>
              <a:pPr/>
              <a:t>8</a:t>
            </a:fld>
            <a:endParaRPr lang="hr-H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vi-VN" sz="1200" dirty="0" smtClean="0"/>
              <a:t>Da bi se isplatilo iskorištavanje energije plime i oseke, potrebno je barem 5 metara visinske razlike između plime i oseke. U svijetu postoji mali broj mjesta gdje je razlika između plime i oseke toliko velika. Neke su elektrane koje koriste tu energiju već u pogonu. Najveća je u Francuskoj, elektrana La Rance, snage 240 MW.</a:t>
            </a:r>
            <a:endParaRPr lang="hr-HR" dirty="0" smtClean="0"/>
          </a:p>
          <a:p>
            <a:endParaRPr lang="hr-HR" dirty="0"/>
          </a:p>
        </p:txBody>
      </p:sp>
      <p:sp>
        <p:nvSpPr>
          <p:cNvPr id="4" name="Rezervirano mjesto broja slajda 3"/>
          <p:cNvSpPr>
            <a:spLocks noGrp="1"/>
          </p:cNvSpPr>
          <p:nvPr>
            <p:ph type="sldNum" sz="quarter" idx="10"/>
          </p:nvPr>
        </p:nvSpPr>
        <p:spPr/>
        <p:txBody>
          <a:bodyPr/>
          <a:lstStyle/>
          <a:p>
            <a:fld id="{B491C8C7-1A63-4685-98F9-BBBA0CB976BC}" type="slidenum">
              <a:rPr lang="hr-HR" smtClean="0"/>
              <a:pPr/>
              <a:t>9</a:t>
            </a:fld>
            <a:endParaRPr lang="hr-H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r>
              <a:rPr lang="hr-HR" dirty="0" smtClean="0"/>
              <a:t>Zaljev u Sjevernoj Irskoj (STRENGFORD LAU)</a:t>
            </a:r>
            <a:endParaRPr lang="hr-HR" dirty="0"/>
          </a:p>
        </p:txBody>
      </p:sp>
      <p:sp>
        <p:nvSpPr>
          <p:cNvPr id="4" name="Rezervirano mjesto broja slajda 3"/>
          <p:cNvSpPr>
            <a:spLocks noGrp="1"/>
          </p:cNvSpPr>
          <p:nvPr>
            <p:ph type="sldNum" sz="quarter" idx="10"/>
          </p:nvPr>
        </p:nvSpPr>
        <p:spPr/>
        <p:txBody>
          <a:bodyPr/>
          <a:lstStyle/>
          <a:p>
            <a:fld id="{B491C8C7-1A63-4685-98F9-BBBA0CB976BC}" type="slidenum">
              <a:rPr lang="hr-HR" smtClean="0"/>
              <a:pPr/>
              <a:t>10</a:t>
            </a:fld>
            <a:endParaRPr lang="hr-H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r>
              <a:rPr lang="hr-HR" dirty="0" smtClean="0"/>
              <a:t>Sunčevi kolektori apsorbiraju energiju Sunca i pomoću nje zagrijavaju potrošnu toplu vodu ili vodu potrebnu za zagrijavanje prostora. Solarni sustavi štede energiju i time doprinose očuvanju okoliša. Takvi sustavi apsorbiraju energiju Sunca, zagrijavaju zrak ili tekućinu, koji prenose toplinu i predaju ju vodi ili izravno u prostor koji se zagrijava. Aktivni sustav za zagrijavanje prostora sastoji se od kolektora koji apsorbiraju i prikupljaju sunčevu toplinu, a sadrže električne ventilatore ili pumpe koji služe za prijenos topline.</a:t>
            </a:r>
            <a:endParaRPr lang="hr-HR" dirty="0"/>
          </a:p>
        </p:txBody>
      </p:sp>
      <p:sp>
        <p:nvSpPr>
          <p:cNvPr id="4" name="Rezervirano mjesto broja slajda 3"/>
          <p:cNvSpPr>
            <a:spLocks noGrp="1"/>
          </p:cNvSpPr>
          <p:nvPr>
            <p:ph type="sldNum" sz="quarter" idx="10"/>
          </p:nvPr>
        </p:nvSpPr>
        <p:spPr/>
        <p:txBody>
          <a:bodyPr/>
          <a:lstStyle/>
          <a:p>
            <a:fld id="{B491C8C7-1A63-4685-98F9-BBBA0CB976BC}" type="slidenum">
              <a:rPr lang="hr-HR" smtClean="0"/>
              <a:pPr/>
              <a:t>19</a:t>
            </a:fld>
            <a:endParaRPr lang="hr-H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dirty="0" smtClean="0"/>
              <a:t>Za pokrivanje kućanstva toplinskom energijom na krovu kuće postavljeni su solarni kolektori površine 10 m2 a za pohranu toplinske energije za grijanje i pripremu potrošne tople vode služi solarni spremnik volumena 750 litara. Ovaj solarni </a:t>
            </a:r>
            <a:r>
              <a:rPr lang="hr-HR" dirty="0" err="1" smtClean="0"/>
              <a:t>fotonaponski</a:t>
            </a:r>
            <a:r>
              <a:rPr lang="hr-HR" dirty="0" smtClean="0"/>
              <a:t> sustav u paralelnom je pogonu s distribucijskom mrežom i namijenjen je za napajanje električnom energijom trošila u obiteljskoj kući. Višak električne energije predaje distribucijskoj mreži. Sustav proizvodi najviše električne energije sredinom dana pomažući rasterećenju mreže tijekom najvećih opterećenja. Električnom energijom proizvedenom solarnim modulima prvenstveno se napajaju trošila, a višak se predaje javnoj električnoj mreži. Za vrijeme dok solarni moduli ne proizvode dovoljno energije napajanje trošila nadopunjuje se energijom iz mreže.</a:t>
            </a:r>
          </a:p>
          <a:p>
            <a:endParaRPr lang="hr-HR" dirty="0"/>
          </a:p>
        </p:txBody>
      </p:sp>
      <p:sp>
        <p:nvSpPr>
          <p:cNvPr id="4" name="Rezervirano mjesto broja slajda 3"/>
          <p:cNvSpPr>
            <a:spLocks noGrp="1"/>
          </p:cNvSpPr>
          <p:nvPr>
            <p:ph type="sldNum" sz="quarter" idx="10"/>
          </p:nvPr>
        </p:nvSpPr>
        <p:spPr/>
        <p:txBody>
          <a:bodyPr/>
          <a:lstStyle/>
          <a:p>
            <a:fld id="{B491C8C7-1A63-4685-98F9-BBBA0CB976BC}" type="slidenum">
              <a:rPr lang="hr-HR" smtClean="0"/>
              <a:pPr/>
              <a:t>21</a:t>
            </a:fld>
            <a:endParaRPr lang="hr-H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r>
              <a:rPr lang="hr-HR" dirty="0" smtClean="0"/>
              <a:t>Tvrtka Končar - servis i prodaja </a:t>
            </a:r>
            <a:r>
              <a:rPr lang="hr-HR" dirty="0" err="1" smtClean="0"/>
              <a:t>d.d</a:t>
            </a:r>
            <a:r>
              <a:rPr lang="hr-HR" dirty="0" smtClean="0"/>
              <a:t>. nudi na domaćem tržištu male komplete </a:t>
            </a:r>
            <a:r>
              <a:rPr lang="hr-HR" dirty="0" err="1" smtClean="0"/>
              <a:t>fotonaponskih</a:t>
            </a:r>
            <a:r>
              <a:rPr lang="hr-HR" dirty="0" smtClean="0"/>
              <a:t> sustava koje svatko može sam lako i bez posebne opreme postaviti na obiteljsku kuću ili vikendicu. U kompletu se nalaze četiri </a:t>
            </a:r>
            <a:r>
              <a:rPr lang="hr-HR" dirty="0" err="1" smtClean="0"/>
              <a:t>fotonaponska</a:t>
            </a:r>
            <a:r>
              <a:rPr lang="hr-HR" dirty="0" smtClean="0"/>
              <a:t> modula. Temeljni sustav od četiri modula ukupne vršne snage od 48 vata nije izabran slučajno. Zimi, na priobalnim dijelovima Hrvatske osigurat će oko 160 Wh električne energije, a u ljetnim mjesecima možemo računati i do 1000 </a:t>
            </a:r>
            <a:r>
              <a:rPr lang="hr-HR" dirty="0" err="1" smtClean="0"/>
              <a:t>vatsati</a:t>
            </a:r>
            <a:r>
              <a:rPr lang="hr-HR" dirty="0" smtClean="0"/>
              <a:t> dnevno</a:t>
            </a:r>
            <a:endParaRPr lang="hr-HR" dirty="0"/>
          </a:p>
        </p:txBody>
      </p:sp>
      <p:sp>
        <p:nvSpPr>
          <p:cNvPr id="4" name="Rezervirano mjesto broja slajda 3"/>
          <p:cNvSpPr>
            <a:spLocks noGrp="1"/>
          </p:cNvSpPr>
          <p:nvPr>
            <p:ph type="sldNum" sz="quarter" idx="10"/>
          </p:nvPr>
        </p:nvSpPr>
        <p:spPr/>
        <p:txBody>
          <a:bodyPr/>
          <a:lstStyle/>
          <a:p>
            <a:fld id="{B491C8C7-1A63-4685-98F9-BBBA0CB976BC}" type="slidenum">
              <a:rPr lang="hr-HR" smtClean="0"/>
              <a:pPr/>
              <a:t>22</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9" name="Naslov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r-HR" smtClean="0"/>
              <a:t>Kliknite da biste uredili stil naslova matrice</a:t>
            </a:r>
            <a:endParaRPr kumimoji="0" lang="en-US"/>
          </a:p>
        </p:txBody>
      </p:sp>
      <p:sp>
        <p:nvSpPr>
          <p:cNvPr id="17" name="Podnaslov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r-HR" smtClean="0"/>
              <a:t>Kliknite da biste uredili stil podnaslova matrice</a:t>
            </a:r>
            <a:endParaRPr kumimoji="0" lang="en-US"/>
          </a:p>
        </p:txBody>
      </p:sp>
      <p:sp>
        <p:nvSpPr>
          <p:cNvPr id="30" name="Rezervirano mjesto datuma 29"/>
          <p:cNvSpPr>
            <a:spLocks noGrp="1"/>
          </p:cNvSpPr>
          <p:nvPr>
            <p:ph type="dt" sz="half" idx="10"/>
          </p:nvPr>
        </p:nvSpPr>
        <p:spPr/>
        <p:txBody>
          <a:bodyPr/>
          <a:lstStyle/>
          <a:p>
            <a:fld id="{6ACCDF8F-A780-41CA-840C-A3A3E0CB2C96}" type="datetime1">
              <a:rPr lang="hr-HR" smtClean="0"/>
              <a:pPr/>
              <a:t>13.05.2012.</a:t>
            </a:fld>
            <a:endParaRPr lang="hr-HR"/>
          </a:p>
        </p:txBody>
      </p:sp>
      <p:sp>
        <p:nvSpPr>
          <p:cNvPr id="19" name="Rezervirano mjesto podnožja 18"/>
          <p:cNvSpPr>
            <a:spLocks noGrp="1"/>
          </p:cNvSpPr>
          <p:nvPr>
            <p:ph type="ftr" sz="quarter" idx="11"/>
          </p:nvPr>
        </p:nvSpPr>
        <p:spPr/>
        <p:txBody>
          <a:bodyPr/>
          <a:lstStyle/>
          <a:p>
            <a:endParaRPr lang="hr-HR"/>
          </a:p>
        </p:txBody>
      </p:sp>
      <p:sp>
        <p:nvSpPr>
          <p:cNvPr id="27" name="Rezervirano mjesto broja slajda 26"/>
          <p:cNvSpPr>
            <a:spLocks noGrp="1"/>
          </p:cNvSpPr>
          <p:nvPr>
            <p:ph type="sldNum" sz="quarter" idx="12"/>
          </p:nvPr>
        </p:nvSpPr>
        <p:spPr/>
        <p:txBody>
          <a:bodyPr/>
          <a:lstStyle/>
          <a:p>
            <a:fld id="{242F7EE7-6EF3-47F1-94C3-2B17073CA86C}"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B447E741-C129-4894-92C6-FCF649B52A1E}" type="datetime1">
              <a:rPr lang="hr-HR" smtClean="0"/>
              <a:pPr/>
              <a:t>13.05.2012.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242F7EE7-6EF3-47F1-94C3-2B17073CA86C}"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914401"/>
            <a:ext cx="2057400" cy="5211763"/>
          </a:xfrm>
        </p:spPr>
        <p:txBody>
          <a:bodyPr vert="eaVer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914401"/>
            <a:ext cx="6019800" cy="5211763"/>
          </a:xfrm>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2CBB2D1A-1D87-4E44-BDFC-854001CD7F2B}" type="datetime1">
              <a:rPr lang="hr-HR" smtClean="0"/>
              <a:pPr/>
              <a:t>13.05.2012.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242F7EE7-6EF3-47F1-94C3-2B17073CA86C}"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sadržaja 2"/>
          <p:cNvSpPr>
            <a:spLocks noGrp="1"/>
          </p:cNvSpPr>
          <p:nvPr>
            <p:ph idx="1"/>
          </p:nvPr>
        </p:nvSpPr>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D7C0A27E-EA6A-43B1-BEE6-56E196C8FF69}" type="datetime1">
              <a:rPr lang="hr-HR" smtClean="0"/>
              <a:pPr/>
              <a:t>13.05.2012.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242F7EE7-6EF3-47F1-94C3-2B17073CA86C}"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r-HR" smtClean="0"/>
              <a:t>Kliknite da biste uredili stilove teksta matrice</a:t>
            </a:r>
          </a:p>
        </p:txBody>
      </p:sp>
      <p:sp>
        <p:nvSpPr>
          <p:cNvPr id="4" name="Rezervirano mjesto datuma 3"/>
          <p:cNvSpPr>
            <a:spLocks noGrp="1"/>
          </p:cNvSpPr>
          <p:nvPr>
            <p:ph type="dt" sz="half" idx="10"/>
          </p:nvPr>
        </p:nvSpPr>
        <p:spPr/>
        <p:txBody>
          <a:bodyPr/>
          <a:lstStyle/>
          <a:p>
            <a:fld id="{151FA2F5-26B0-420C-9638-9821135A8459}" type="datetime1">
              <a:rPr lang="hr-HR" smtClean="0"/>
              <a:pPr/>
              <a:t>13.05.2012.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242F7EE7-6EF3-47F1-94C3-2B17073CA86C}"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p>
            <a:fld id="{D69A8445-1821-4C5A-9DD4-DD0CBD5912EC}" type="datetime1">
              <a:rPr lang="hr-HR" smtClean="0"/>
              <a:pPr/>
              <a:t>13.05.2012.</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242F7EE7-6EF3-47F1-94C3-2B17073CA86C}"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tIns="45720" anchor="b"/>
          <a:lstStyle>
            <a:lvl1pPr>
              <a:defRPr/>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p>
            <a:fld id="{26AB4359-34F0-47B2-B5ED-CEEE9C7D02E8}" type="datetime1">
              <a:rPr lang="hr-HR" smtClean="0"/>
              <a:pPr/>
              <a:t>13.05.2012.</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242F7EE7-6EF3-47F1-94C3-2B17073CA86C}"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p>
            <a:fld id="{C6DE987D-8E6D-4447-B744-D4FD79C2E5C4}" type="datetime1">
              <a:rPr lang="hr-HR" smtClean="0"/>
              <a:pPr/>
              <a:t>13.05.2012.</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242F7EE7-6EF3-47F1-94C3-2B17073CA86C}"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F07C3FCA-41F7-4856-9A2F-5172E44A35F8}" type="datetime1">
              <a:rPr lang="hr-HR" smtClean="0"/>
              <a:pPr/>
              <a:t>13.05.2012.</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p>
            <a:fld id="{120EFDFF-90D0-43CE-A86C-686CA9F30E9E}" type="datetime1">
              <a:rPr lang="hr-HR" smtClean="0"/>
              <a:pPr/>
              <a:t>13.05.2012.</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242F7EE7-6EF3-47F1-94C3-2B17073CA86C}"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9" name="Pravokutnik s odsječenim zaobljenim jednim kuto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kutni trokut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slov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r-HR" smtClean="0"/>
              <a:t>Kliknite da biste uredili stil naslova matrice</a:t>
            </a:r>
            <a:endParaRPr kumimoji="0" lang="en-US"/>
          </a:p>
        </p:txBody>
      </p:sp>
      <p:sp>
        <p:nvSpPr>
          <p:cNvPr id="4" name="Rezervirano mjesto teksta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r-HR" smtClean="0"/>
              <a:t>Kliknite da biste uredili stilove teksta matrice</a:t>
            </a:r>
          </a:p>
        </p:txBody>
      </p:sp>
      <p:sp>
        <p:nvSpPr>
          <p:cNvPr id="5" name="Rezervirano mjesto datuma 4"/>
          <p:cNvSpPr>
            <a:spLocks noGrp="1"/>
          </p:cNvSpPr>
          <p:nvPr>
            <p:ph type="dt" sz="half" idx="10"/>
          </p:nvPr>
        </p:nvSpPr>
        <p:spPr/>
        <p:txBody>
          <a:bodyPr/>
          <a:lstStyle/>
          <a:p>
            <a:fld id="{3212CECD-9F6A-4D52-8CAA-1484F3B53CBF}" type="datetime1">
              <a:rPr lang="hr-HR" smtClean="0"/>
              <a:pPr/>
              <a:t>13.05.2012.</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a:xfrm>
            <a:off x="8077200" y="6356350"/>
            <a:ext cx="609600" cy="365125"/>
          </a:xfrm>
        </p:spPr>
        <p:txBody>
          <a:bodyPr/>
          <a:lstStyle/>
          <a:p>
            <a:fld id="{242F7EE7-6EF3-47F1-94C3-2B17073CA86C}" type="slidenum">
              <a:rPr lang="hr-HR" smtClean="0"/>
              <a:pPr/>
              <a:t>‹#›</a:t>
            </a:fld>
            <a:endParaRPr lang="hr-HR"/>
          </a:p>
        </p:txBody>
      </p:sp>
      <p:sp>
        <p:nvSpPr>
          <p:cNvPr id="3" name="Rezervirano mjesto slik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r-HR" smtClean="0"/>
              <a:t>Pritisnite ikonu za dodavanje slike</a:t>
            </a:r>
            <a:endParaRPr kumimoji="0" lang="en-US" dirty="0"/>
          </a:p>
        </p:txBody>
      </p:sp>
      <p:sp>
        <p:nvSpPr>
          <p:cNvPr id="10" name="Prostoručno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Prostoručno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Prostoručno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Prostoručno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Rezervirano mjesto naslova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r-HR" smtClean="0"/>
              <a:t>Kliknite da biste uredili stil naslova matrice</a:t>
            </a:r>
            <a:endParaRPr kumimoji="0" lang="en-US"/>
          </a:p>
        </p:txBody>
      </p:sp>
      <p:sp>
        <p:nvSpPr>
          <p:cNvPr id="30" name="Rezervirano mjesto teksta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0" name="Rezervirano mjesto datum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D649A0-BF77-4D0F-8F22-6B6CB5485862}" type="datetime1">
              <a:rPr lang="hr-HR" smtClean="0"/>
              <a:pPr/>
              <a:t>13.05.2012.</a:t>
            </a:fld>
            <a:endParaRPr lang="hr-HR"/>
          </a:p>
        </p:txBody>
      </p:sp>
      <p:sp>
        <p:nvSpPr>
          <p:cNvPr id="22" name="Rezervirano mjesto podnožj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Rezervirano mjesto broja slajd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2F7EE7-6EF3-47F1-94C3-2B17073CA86C}" type="slidenum">
              <a:rPr lang="hr-HR" smtClean="0"/>
              <a:pPr/>
              <a:t>‹#›</a:t>
            </a:fld>
            <a:endParaRPr lang="hr-HR"/>
          </a:p>
        </p:txBody>
      </p:sp>
      <p:grpSp>
        <p:nvGrpSpPr>
          <p:cNvPr id="2" name="Grupa 1"/>
          <p:cNvGrpSpPr/>
          <p:nvPr/>
        </p:nvGrpSpPr>
        <p:grpSpPr>
          <a:xfrm>
            <a:off x="-19017" y="202408"/>
            <a:ext cx="9180548" cy="649224"/>
            <a:chOff x="-19045" y="216550"/>
            <a:chExt cx="9180548" cy="649224"/>
          </a:xfrm>
        </p:grpSpPr>
        <p:sp>
          <p:nvSpPr>
            <p:cNvPr id="12" name="Prostoručno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Prostoručno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hr.wikipedia.org/wiki/Datoteka:Seaflow_raised_16_jun_03.jp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upload.wikimedia.org/wikipedia/commons/7/77/SeaGen_installed.jpg" TargetMode="Externa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a:bodyPr>
          <a:lstStyle/>
          <a:p>
            <a:pPr algn="ctr"/>
            <a:r>
              <a:rPr lang="hr-HR" sz="4000" dirty="0" smtClean="0">
                <a:solidFill>
                  <a:schemeClr val="tx1"/>
                </a:solidFill>
                <a:latin typeface="Arial" pitchFamily="34" charset="0"/>
                <a:cs typeface="Arial" pitchFamily="34" charset="0"/>
              </a:rPr>
              <a:t>OBNOVLJIVI IZVORI ENERGIJE</a:t>
            </a:r>
            <a:endParaRPr lang="hr-HR" sz="4000" dirty="0">
              <a:solidFill>
                <a:schemeClr val="tx1"/>
              </a:solidFill>
              <a:latin typeface="Arial" pitchFamily="34" charset="0"/>
              <a:cs typeface="Arial" pitchFamily="34" charset="0"/>
            </a:endParaRPr>
          </a:p>
        </p:txBody>
      </p:sp>
      <p:sp>
        <p:nvSpPr>
          <p:cNvPr id="3" name="Podnaslov 2"/>
          <p:cNvSpPr>
            <a:spLocks noGrp="1"/>
          </p:cNvSpPr>
          <p:nvPr>
            <p:ph type="subTitle" idx="1"/>
          </p:nvPr>
        </p:nvSpPr>
        <p:spPr>
          <a:xfrm>
            <a:off x="533400" y="3332584"/>
            <a:ext cx="7854696" cy="1752600"/>
          </a:xfrm>
        </p:spPr>
        <p:txBody>
          <a:bodyPr/>
          <a:lstStyle/>
          <a:p>
            <a:pPr algn="ctr"/>
            <a:r>
              <a:rPr lang="hr-HR" dirty="0" smtClean="0">
                <a:latin typeface="Arial" pitchFamily="34" charset="0"/>
                <a:cs typeface="Arial" pitchFamily="34" charset="0"/>
              </a:rPr>
              <a:t>ŽSV – Tehnička kultura</a:t>
            </a:r>
          </a:p>
          <a:p>
            <a:pPr algn="ctr"/>
            <a:r>
              <a:rPr lang="hr-HR" sz="2000" dirty="0" smtClean="0">
                <a:latin typeface="Arial" pitchFamily="34" charset="0"/>
                <a:cs typeface="Arial" pitchFamily="34" charset="0"/>
              </a:rPr>
              <a:t>12. svibnja 2012.</a:t>
            </a:r>
            <a:endParaRPr lang="hr-H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hr-HR" sz="2200" dirty="0" smtClean="0">
                <a:solidFill>
                  <a:schemeClr val="tx1"/>
                </a:solidFill>
                <a:latin typeface="Arial" pitchFamily="34" charset="0"/>
                <a:cs typeface="Arial" pitchFamily="34" charset="0"/>
              </a:rPr>
              <a:t>Prva komercijalna elektrana ovog tipa u </a:t>
            </a:r>
            <a:r>
              <a:rPr lang="hr-HR" sz="2200" dirty="0" err="1" smtClean="0">
                <a:solidFill>
                  <a:schemeClr val="tx1"/>
                </a:solidFill>
                <a:latin typeface="Arial" pitchFamily="34" charset="0"/>
                <a:cs typeface="Arial" pitchFamily="34" charset="0"/>
              </a:rPr>
              <a:t>Strangford</a:t>
            </a:r>
            <a:r>
              <a:rPr lang="hr-HR" sz="2200" dirty="0" smtClean="0">
                <a:solidFill>
                  <a:schemeClr val="tx1"/>
                </a:solidFill>
                <a:latin typeface="Arial" pitchFamily="34" charset="0"/>
                <a:cs typeface="Arial" pitchFamily="34" charset="0"/>
              </a:rPr>
              <a:t> </a:t>
            </a:r>
            <a:r>
              <a:rPr lang="hr-HR" sz="2200" dirty="0" err="1" smtClean="0">
                <a:solidFill>
                  <a:schemeClr val="tx1"/>
                </a:solidFill>
                <a:latin typeface="Arial" pitchFamily="34" charset="0"/>
                <a:cs typeface="Arial" pitchFamily="34" charset="0"/>
              </a:rPr>
              <a:t>Lough</a:t>
            </a:r>
            <a:r>
              <a:rPr lang="hr-HR" sz="2200" dirty="0" smtClean="0">
                <a:solidFill>
                  <a:schemeClr val="tx1"/>
                </a:solidFill>
                <a:latin typeface="Arial" pitchFamily="34" charset="0"/>
                <a:cs typeface="Arial" pitchFamily="34" charset="0"/>
              </a:rPr>
              <a:t>-u. </a:t>
            </a:r>
            <a:r>
              <a:rPr lang="hr-HR" sz="2200" dirty="0" smtClean="0">
                <a:solidFill>
                  <a:schemeClr val="tx1"/>
                </a:solidFill>
                <a:latin typeface="Arial" pitchFamily="34" charset="0"/>
                <a:cs typeface="Arial" pitchFamily="34" charset="0"/>
              </a:rPr>
              <a:t/>
            </a:r>
            <a:br>
              <a:rPr lang="hr-HR" sz="2200" dirty="0" smtClean="0">
                <a:solidFill>
                  <a:schemeClr val="tx1"/>
                </a:solidFill>
                <a:latin typeface="Arial" pitchFamily="34" charset="0"/>
                <a:cs typeface="Arial" pitchFamily="34" charset="0"/>
              </a:rPr>
            </a:br>
            <a:r>
              <a:rPr lang="hr-HR" sz="2200" dirty="0" smtClean="0">
                <a:solidFill>
                  <a:schemeClr val="tx1"/>
                </a:solidFill>
                <a:latin typeface="Arial" pitchFamily="34" charset="0"/>
                <a:cs typeface="Arial" pitchFamily="34" charset="0"/>
              </a:rPr>
              <a:t>Jaka </a:t>
            </a:r>
            <a:r>
              <a:rPr lang="hr-HR" sz="2200" dirty="0" smtClean="0">
                <a:solidFill>
                  <a:schemeClr val="tx1"/>
                </a:solidFill>
                <a:latin typeface="Arial" pitchFamily="34" charset="0"/>
                <a:cs typeface="Arial" pitchFamily="34" charset="0"/>
              </a:rPr>
              <a:t>vodena brazda pokazuje snagu </a:t>
            </a:r>
            <a:r>
              <a:rPr lang="hr-HR" sz="2200" dirty="0" smtClean="0">
                <a:solidFill>
                  <a:schemeClr val="tx1"/>
                </a:solidFill>
                <a:latin typeface="Arial" pitchFamily="34" charset="0"/>
                <a:cs typeface="Arial" pitchFamily="34" charset="0"/>
              </a:rPr>
              <a:t>mijena.</a:t>
            </a:r>
            <a:endParaRPr lang="hr-HR" sz="2200" dirty="0">
              <a:solidFill>
                <a:schemeClr val="tx1"/>
              </a:solidFill>
              <a:latin typeface="Arial" pitchFamily="34" charset="0"/>
              <a:cs typeface="Arial" pitchFamily="34" charset="0"/>
            </a:endParaRPr>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10</a:t>
            </a:fld>
            <a:endParaRPr lang="hr-HR"/>
          </a:p>
        </p:txBody>
      </p:sp>
      <p:pic>
        <p:nvPicPr>
          <p:cNvPr id="5" name="Rezervirano mjesto sadržaja 4" descr="Seaflow raised 16 jun 03.jpg">
            <a:hlinkClick r:id="rId3"/>
          </p:cNvPr>
          <p:cNvPicPr>
            <a:picLocks noGrp="1"/>
          </p:cNvPicPr>
          <p:nvPr>
            <p:ph idx="1"/>
          </p:nvPr>
        </p:nvPicPr>
        <p:blipFill>
          <a:blip r:embed="rId4" cstate="print"/>
          <a:srcRect/>
          <a:stretch>
            <a:fillRect/>
          </a:stretch>
        </p:blipFill>
        <p:spPr bwMode="auto">
          <a:xfrm>
            <a:off x="4860032" y="2348880"/>
            <a:ext cx="3175000" cy="3517900"/>
          </a:xfrm>
          <a:prstGeom prst="rect">
            <a:avLst/>
          </a:prstGeom>
          <a:ln>
            <a:noFill/>
          </a:ln>
          <a:effectLst>
            <a:softEdge rad="112500"/>
          </a:effectLst>
        </p:spPr>
      </p:pic>
      <p:pic>
        <p:nvPicPr>
          <p:cNvPr id="1026" name="Picture 2" descr="Datoteka:SeaGen installed.jpg">
            <a:hlinkClick r:id="rId5"/>
          </p:cNvPr>
          <p:cNvPicPr>
            <a:picLocks noChangeAspect="1" noChangeArrowheads="1"/>
          </p:cNvPicPr>
          <p:nvPr/>
        </p:nvPicPr>
        <p:blipFill>
          <a:blip r:embed="rId6" cstate="print"/>
          <a:srcRect/>
          <a:stretch>
            <a:fillRect/>
          </a:stretch>
        </p:blipFill>
        <p:spPr bwMode="auto">
          <a:xfrm>
            <a:off x="802010" y="2659732"/>
            <a:ext cx="3409950" cy="28575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1397496"/>
            <a:ext cx="8229600" cy="5487888"/>
          </a:xfrm>
        </p:spPr>
        <p:txBody>
          <a:bodyPr>
            <a:normAutofit/>
          </a:bodyPr>
          <a:lstStyle/>
          <a:p>
            <a:pPr algn="just">
              <a:buNone/>
            </a:pPr>
            <a:r>
              <a:rPr lang="hr-HR" dirty="0" smtClean="0"/>
              <a:t>	</a:t>
            </a:r>
            <a:r>
              <a:rPr lang="hr-HR" sz="2400" dirty="0" smtClean="0">
                <a:latin typeface="Arial" pitchFamily="34" charset="0"/>
                <a:cs typeface="Arial" pitchFamily="34" charset="0"/>
              </a:rPr>
              <a:t>Zbog djelovanja vjetra na površinu vode u nekim zonama oceana stvaraju se veliki morski valovi. Valovi se razlikuju po visini, dužini i brzini o čemu zavisi i njihova energija. Svaki val nosi potencijalnu energiju uzrokovanu deformacijom površine i kinetičku energiju koja nastaje zbog gibanja vode. Energija vala naglo pada s dubinom vala, pa na dubini od 50 m iznosi samo 2% od energije neposredno ispod površine.</a:t>
            </a:r>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11</a:t>
            </a:fld>
            <a:endParaRPr lang="hr-HR"/>
          </a:p>
        </p:txBody>
      </p:sp>
      <p:sp>
        <p:nvSpPr>
          <p:cNvPr id="5" name="Naslov 1"/>
          <p:cNvSpPr>
            <a:spLocks noGrp="1"/>
          </p:cNvSpPr>
          <p:nvPr>
            <p:ph type="title"/>
          </p:nvPr>
        </p:nvSpPr>
        <p:spPr>
          <a:xfrm>
            <a:off x="457200" y="413792"/>
            <a:ext cx="8229600" cy="1143000"/>
          </a:xfrm>
        </p:spPr>
        <p:txBody>
          <a:bodyPr>
            <a:normAutofit/>
          </a:bodyPr>
          <a:lstStyle/>
          <a:p>
            <a:pPr algn="ctr"/>
            <a:r>
              <a:rPr lang="hr-HR" sz="36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Energija </a:t>
            </a:r>
            <a:r>
              <a:rPr lang="hr-HR" sz="36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valova</a:t>
            </a:r>
            <a:r>
              <a:rPr lang="hr-HR" sz="3600" dirty="0" smtClean="0">
                <a:solidFill>
                  <a:schemeClr val="tx1"/>
                </a:solidFill>
                <a:latin typeface="Arial" pitchFamily="34" charset="0"/>
                <a:cs typeface="Arial" pitchFamily="34" charset="0"/>
              </a:rPr>
              <a:t/>
            </a:r>
            <a:br>
              <a:rPr lang="hr-HR" sz="3600" dirty="0" smtClean="0">
                <a:solidFill>
                  <a:schemeClr val="tx1"/>
                </a:solidFill>
                <a:latin typeface="Arial" pitchFamily="34" charset="0"/>
                <a:cs typeface="Arial" pitchFamily="34" charset="0"/>
              </a:rPr>
            </a:br>
            <a:endParaRPr lang="hr-HR" sz="3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1253480"/>
            <a:ext cx="8229600" cy="5415880"/>
          </a:xfrm>
        </p:spPr>
        <p:txBody>
          <a:bodyPr>
            <a:normAutofit/>
          </a:bodyPr>
          <a:lstStyle/>
          <a:p>
            <a:pPr marL="0" indent="0" algn="just">
              <a:buNone/>
            </a:pPr>
            <a:r>
              <a:rPr lang="hr-HR" sz="2400" dirty="0" smtClean="0">
                <a:latin typeface="Arial" pitchFamily="34" charset="0"/>
                <a:cs typeface="Arial" pitchFamily="34" charset="0"/>
              </a:rPr>
              <a:t>	Energija </a:t>
            </a:r>
            <a:r>
              <a:rPr lang="hr-HR" sz="2400" dirty="0" smtClean="0">
                <a:latin typeface="Arial" pitchFamily="34" charset="0"/>
                <a:cs typeface="Arial" pitchFamily="34" charset="0"/>
              </a:rPr>
              <a:t>valova obnovljiv je izvor, koji varira u vremenu (npr. veći valovi javljaju se u zimskim mjesecima). Jednostavniji oblik iskorištavanja energije valova bio bi neposredno uz obalu zbog lakšeg </a:t>
            </a:r>
            <a:r>
              <a:rPr lang="hr-HR" sz="2400" dirty="0" err="1" smtClean="0">
                <a:latin typeface="Arial" pitchFamily="34" charset="0"/>
                <a:cs typeface="Arial" pitchFamily="34" charset="0"/>
              </a:rPr>
              <a:t>tj</a:t>
            </a:r>
            <a:r>
              <a:rPr lang="hr-HR" sz="2400" dirty="0" smtClean="0">
                <a:latin typeface="Arial" pitchFamily="34" charset="0"/>
                <a:cs typeface="Arial" pitchFamily="34" charset="0"/>
              </a:rPr>
              <a:t>. jeftinijeg dovođenja energije potrošačima. Međutim, energija valova na pučini znatno je veća, ali je i njezino iskorištavanje puno skuplje. U Velikoj Britaniji i Japanu već se duže vrijeme istražuju mogućnosti iskorištavanja ovog oblika energije. </a:t>
            </a:r>
            <a:r>
              <a:rPr lang="hr-HR" sz="2400" dirty="0" smtClean="0">
                <a:latin typeface="Arial" pitchFamily="34" charset="0"/>
                <a:cs typeface="Arial" pitchFamily="34" charset="0"/>
              </a:rPr>
              <a:t/>
            </a:r>
            <a:br>
              <a:rPr lang="hr-HR" sz="2400" dirty="0" smtClean="0">
                <a:latin typeface="Arial" pitchFamily="34" charset="0"/>
                <a:cs typeface="Arial" pitchFamily="34" charset="0"/>
              </a:rPr>
            </a:br>
            <a:r>
              <a:rPr lang="hr-HR" sz="2400" dirty="0" smtClean="0">
                <a:latin typeface="Arial" pitchFamily="34" charset="0"/>
                <a:cs typeface="Arial" pitchFamily="34" charset="0"/>
              </a:rPr>
              <a:t>Danas </a:t>
            </a:r>
            <a:r>
              <a:rPr lang="hr-HR" sz="2400" dirty="0" smtClean="0">
                <a:latin typeface="Arial" pitchFamily="34" charset="0"/>
                <a:cs typeface="Arial" pitchFamily="34" charset="0"/>
              </a:rPr>
              <a:t>su u osnovi poznata tri oblika iskorištavanja energije </a:t>
            </a:r>
            <a:r>
              <a:rPr lang="hr-HR" sz="2400" dirty="0" smtClean="0">
                <a:latin typeface="Arial" pitchFamily="34" charset="0"/>
                <a:cs typeface="Arial" pitchFamily="34" charset="0"/>
              </a:rPr>
              <a:t>valova:  </a:t>
            </a:r>
            <a:r>
              <a:rPr lang="hr-HR" sz="2400" b="1" dirty="0" smtClean="0">
                <a:latin typeface="Arial" pitchFamily="34" charset="0"/>
                <a:cs typeface="Arial" pitchFamily="34" charset="0"/>
              </a:rPr>
              <a:t>preko </a:t>
            </a:r>
            <a:r>
              <a:rPr lang="hr-HR" sz="2400" b="1" dirty="0" smtClean="0">
                <a:latin typeface="Arial" pitchFamily="34" charset="0"/>
                <a:cs typeface="Arial" pitchFamily="34" charset="0"/>
              </a:rPr>
              <a:t>plutača, pomičnog klipa i lopatica</a:t>
            </a:r>
            <a:r>
              <a:rPr lang="hr-HR" sz="2400" dirty="0" smtClean="0">
                <a:latin typeface="Arial" pitchFamily="34" charset="0"/>
                <a:cs typeface="Arial" pitchFamily="34" charset="0"/>
              </a:rPr>
              <a:t>.</a:t>
            </a:r>
          </a:p>
          <a:p>
            <a:pPr>
              <a:buNone/>
            </a:pPr>
            <a:endParaRPr lang="hr-HR" dirty="0"/>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12</a:t>
            </a:fld>
            <a:endParaRPr lang="hr-H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836712"/>
            <a:ext cx="8229600" cy="5487888"/>
          </a:xfrm>
        </p:spPr>
        <p:txBody>
          <a:bodyPr/>
          <a:lstStyle/>
          <a:p>
            <a:pPr algn="just">
              <a:buNone/>
            </a:pPr>
            <a:r>
              <a:rPr lang="hr-HR" sz="2400" dirty="0" smtClean="0">
                <a:latin typeface="Arial" pitchFamily="34" charset="0"/>
                <a:cs typeface="Arial" pitchFamily="34" charset="0"/>
              </a:rPr>
              <a:t>	Nijedan od navedenih načina ne može ekonomski konkurirati klasičnim izvorima energije. Na slici se vidi princip pretvorbe energije valova u električnu energiju. Slika pokazuje kako se energija valova prvo pretvara u strujanje zraka, a taj vjetar pokreće turbinu. Amplituda valova mora biti velika da bi pretvorba bila učinkovita.</a:t>
            </a:r>
          </a:p>
          <a:p>
            <a:pPr algn="just">
              <a:buNone/>
            </a:pPr>
            <a:r>
              <a:rPr lang="hr-HR" sz="2400" dirty="0" smtClean="0">
                <a:latin typeface="Arial" pitchFamily="34" charset="0"/>
                <a:cs typeface="Arial" pitchFamily="34" charset="0"/>
              </a:rPr>
              <a:t>	Princip pretvorbe energije valova u električnu energiju</a:t>
            </a:r>
          </a:p>
          <a:p>
            <a:endParaRPr lang="hr-HR" dirty="0"/>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13</a:t>
            </a:fld>
            <a:endParaRPr lang="hr-HR"/>
          </a:p>
        </p:txBody>
      </p:sp>
      <p:pic>
        <p:nvPicPr>
          <p:cNvPr id="5" name="Slika 4" descr="http://www.geog.pmf.unizg.hr/e_skola/geo/mini/obnov_izvori_energ/images/slika%204.JPG"/>
          <p:cNvPicPr/>
          <p:nvPr/>
        </p:nvPicPr>
        <p:blipFill>
          <a:blip r:embed="rId2" cstate="print"/>
          <a:srcRect/>
          <a:stretch>
            <a:fillRect/>
          </a:stretch>
        </p:blipFill>
        <p:spPr bwMode="auto">
          <a:xfrm>
            <a:off x="2627784" y="4185296"/>
            <a:ext cx="3780000" cy="1908000"/>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792088"/>
            <a:ext cx="8229600" cy="6597352"/>
          </a:xfrm>
        </p:spPr>
        <p:txBody>
          <a:bodyPr>
            <a:normAutofit/>
          </a:bodyPr>
          <a:lstStyle/>
          <a:p>
            <a:pPr>
              <a:buNone/>
            </a:pPr>
            <a:endParaRPr lang="hr-HR" dirty="0" smtClean="0"/>
          </a:p>
          <a:p>
            <a:pPr algn="just">
              <a:buNone/>
            </a:pPr>
            <a:r>
              <a:rPr lang="hr-HR" sz="2200" dirty="0" smtClean="0"/>
              <a:t>	</a:t>
            </a:r>
            <a:r>
              <a:rPr lang="hr-HR" sz="2200" dirty="0" smtClean="0">
                <a:latin typeface="Arial" pitchFamily="34" charset="0"/>
                <a:cs typeface="Arial" pitchFamily="34" charset="0"/>
              </a:rPr>
              <a:t>Geotermalna energija postoji otkad je stvorena Zemlja. Nastaje polaganim prirodnim raspadanjem radioaktivnih elemenata koji se nalaze u zemljinoj unutrašnjosti. Duboko ispod površine voda ponekad dospije do vruće stijene i pretvori se u kipuću vodu ili paru. Kipuća voda može dosegnuti temperaturu od preko 150 stupnjeva Celzija, a da se ne pretvori u paru jer je pod visokim pritiskom. Kad ta vruća voda dospije do površine kroz pukotinu u zemljinoj kori, zovemo je </a:t>
            </a:r>
            <a:r>
              <a:rPr lang="hr-HR" sz="2200" b="1" dirty="0" smtClean="0">
                <a:latin typeface="Arial" pitchFamily="34" charset="0"/>
                <a:cs typeface="Arial" pitchFamily="34" charset="0"/>
              </a:rPr>
              <a:t>vrući izvor</a:t>
            </a:r>
            <a:r>
              <a:rPr lang="hr-HR" sz="2200" dirty="0" smtClean="0">
                <a:latin typeface="Arial" pitchFamily="34" charset="0"/>
                <a:cs typeface="Arial" pitchFamily="34" charset="0"/>
              </a:rPr>
              <a:t>. Ako izlazi pod tlakom, u obliku eksplozije, zove se </a:t>
            </a:r>
            <a:r>
              <a:rPr lang="hr-HR" sz="2200" b="1" dirty="0" smtClean="0">
                <a:latin typeface="Arial" pitchFamily="34" charset="0"/>
                <a:cs typeface="Arial" pitchFamily="34" charset="0"/>
              </a:rPr>
              <a:t>gejzir</a:t>
            </a:r>
            <a:r>
              <a:rPr lang="hr-HR" sz="2200" dirty="0" smtClean="0">
                <a:latin typeface="Arial" pitchFamily="34" charset="0"/>
                <a:cs typeface="Arial" pitchFamily="34" charset="0"/>
              </a:rPr>
              <a:t>. Vrući izvori se širom svijeta koriste kao toplice, u zdravstvene i rekreacijske svrhe. Vrućom vodom iz dubine Zemlje mogu se grijati staklenici i zgrade. Na Islandu, koji je poznat po gejzirima i aktivnim vulkanima, mnoge zgrade i bazeni griju se geotermalnom vrućom </a:t>
            </a:r>
            <a:r>
              <a:rPr lang="hr-HR" sz="2200" dirty="0" smtClean="0">
                <a:latin typeface="Arial" pitchFamily="34" charset="0"/>
                <a:cs typeface="Arial" pitchFamily="34" charset="0"/>
              </a:rPr>
              <a:t>vodom.</a:t>
            </a:r>
            <a:endParaRPr lang="hr-HR" sz="2200" dirty="0">
              <a:latin typeface="Arial" pitchFamily="34" charset="0"/>
              <a:cs typeface="Arial" pitchFamily="34" charset="0"/>
            </a:endParaRPr>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14</a:t>
            </a:fld>
            <a:endParaRPr lang="hr-HR"/>
          </a:p>
        </p:txBody>
      </p:sp>
      <p:sp>
        <p:nvSpPr>
          <p:cNvPr id="5" name="Naslov 1"/>
          <p:cNvSpPr>
            <a:spLocks noGrp="1"/>
          </p:cNvSpPr>
          <p:nvPr>
            <p:ph type="title"/>
          </p:nvPr>
        </p:nvSpPr>
        <p:spPr>
          <a:xfrm>
            <a:off x="457200" y="341784"/>
            <a:ext cx="8229600" cy="1143000"/>
          </a:xfrm>
        </p:spPr>
        <p:txBody>
          <a:bodyPr>
            <a:normAutofit/>
          </a:bodyPr>
          <a:lstStyle/>
          <a:p>
            <a:pPr algn="ctr"/>
            <a:r>
              <a:rPr lang="hr-HR" sz="36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Geotermalna energija</a:t>
            </a:r>
            <a:r>
              <a:rPr lang="hr-HR" sz="3600" dirty="0" smtClean="0">
                <a:solidFill>
                  <a:schemeClr val="tx1"/>
                </a:solidFill>
                <a:latin typeface="Arial" pitchFamily="34" charset="0"/>
                <a:cs typeface="Arial" pitchFamily="34" charset="0"/>
              </a:rPr>
              <a:t/>
            </a:r>
            <a:br>
              <a:rPr lang="hr-HR" sz="3600" dirty="0" smtClean="0">
                <a:solidFill>
                  <a:schemeClr val="tx1"/>
                </a:solidFill>
                <a:latin typeface="Arial" pitchFamily="34" charset="0"/>
                <a:cs typeface="Arial" pitchFamily="34" charset="0"/>
              </a:rPr>
            </a:br>
            <a:endParaRPr lang="hr-HR" sz="3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836712"/>
            <a:ext cx="8229600" cy="5487888"/>
          </a:xfrm>
        </p:spPr>
        <p:txBody>
          <a:bodyPr>
            <a:normAutofit/>
          </a:bodyPr>
          <a:lstStyle/>
          <a:p>
            <a:pPr marL="0" indent="0" algn="just">
              <a:buNone/>
            </a:pPr>
            <a:r>
              <a:rPr lang="hr-HR" sz="2400" dirty="0" smtClean="0">
                <a:latin typeface="Arial" pitchFamily="34" charset="0"/>
                <a:cs typeface="Arial" pitchFamily="34" charset="0"/>
              </a:rPr>
              <a:t>Ovaj izvor energije ima brojne prednosti. On je jeftin, stabilan i trajan. Budući da nema dodatnih potreba za gorivom nema niti štetnih emisija, osim vodene pare. Glavni je nedostatak u malom broju lokacija gdje se vruća voda u podzemlju nalazi blizu površine. To su </a:t>
            </a:r>
            <a:r>
              <a:rPr lang="hr-HR" sz="2400" dirty="0" err="1" smtClean="0">
                <a:latin typeface="Arial" pitchFamily="34" charset="0"/>
                <a:cs typeface="Arial" pitchFamily="34" charset="0"/>
              </a:rPr>
              <a:t>tzv</a:t>
            </a:r>
            <a:r>
              <a:rPr lang="hr-HR" sz="2400" dirty="0" smtClean="0">
                <a:latin typeface="Arial" pitchFamily="34" charset="0"/>
                <a:cs typeface="Arial" pitchFamily="34" charset="0"/>
              </a:rPr>
              <a:t>. geotermalne zone.</a:t>
            </a:r>
          </a:p>
          <a:p>
            <a:pPr marL="0" indent="0" algn="just">
              <a:buNone/>
            </a:pPr>
            <a:r>
              <a:rPr lang="hr-HR" sz="2400" dirty="0" smtClean="0">
                <a:latin typeface="Arial" pitchFamily="34" charset="0"/>
                <a:cs typeface="Arial" pitchFamily="34" charset="0"/>
              </a:rPr>
              <a:t>	Glavni proizvođači </a:t>
            </a:r>
            <a:r>
              <a:rPr lang="hr-HR" sz="2400" dirty="0" err="1" smtClean="0">
                <a:latin typeface="Arial" pitchFamily="34" charset="0"/>
                <a:cs typeface="Arial" pitchFamily="34" charset="0"/>
              </a:rPr>
              <a:t>geotremalne</a:t>
            </a:r>
            <a:r>
              <a:rPr lang="hr-HR" sz="2400" dirty="0" smtClean="0">
                <a:latin typeface="Arial" pitchFamily="34" charset="0"/>
                <a:cs typeface="Arial" pitchFamily="34" charset="0"/>
              </a:rPr>
              <a:t> energije su SAD, Filipini, Meksiko i Japan.</a:t>
            </a:r>
          </a:p>
          <a:p>
            <a:pPr marL="0" indent="0" algn="just">
              <a:buNone/>
            </a:pPr>
            <a:r>
              <a:rPr lang="hr-HR" sz="2400" dirty="0" smtClean="0">
                <a:latin typeface="Arial" pitchFamily="34" charset="0"/>
                <a:cs typeface="Arial" pitchFamily="34" charset="0"/>
              </a:rPr>
              <a:t>	U Hrvatskoj postoji višestoljetna tradicija iskorištavanja geotermalne energije iz prirodnih izvora u medicinske svrhe i za kupanje. Geotermalna energija je osnova na kojima se zasniva ekonomski uspjeh brojnih toplica u Hrvatskoj (Varaždinske, Daruvarske, Stubičke toplice, Lipik,</a:t>
            </a:r>
            <a:r>
              <a:rPr lang="hr-HR" sz="2400" dirty="0" err="1" smtClean="0">
                <a:latin typeface="Arial" pitchFamily="34" charset="0"/>
                <a:cs typeface="Arial" pitchFamily="34" charset="0"/>
              </a:rPr>
              <a:t>Topusko</a:t>
            </a:r>
            <a:r>
              <a:rPr lang="hr-HR" sz="2400" dirty="0" smtClean="0">
                <a:latin typeface="Arial" pitchFamily="34" charset="0"/>
                <a:cs typeface="Arial" pitchFamily="34" charset="0"/>
              </a:rPr>
              <a:t> i </a:t>
            </a:r>
            <a:r>
              <a:rPr lang="hr-HR" sz="2400" dirty="0" err="1" smtClean="0">
                <a:latin typeface="Arial" pitchFamily="34" charset="0"/>
                <a:cs typeface="Arial" pitchFamily="34" charset="0"/>
              </a:rPr>
              <a:t>dr</a:t>
            </a:r>
            <a:r>
              <a:rPr lang="hr-HR" sz="2400" dirty="0" smtClean="0">
                <a:latin typeface="Arial" pitchFamily="34" charset="0"/>
                <a:cs typeface="Arial" pitchFamily="34" charset="0"/>
              </a:rPr>
              <a:t>.) </a:t>
            </a:r>
          </a:p>
          <a:p>
            <a:endParaRPr lang="hr-HR" dirty="0"/>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15</a:t>
            </a:fld>
            <a:endParaRPr lang="hr-H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1181472"/>
            <a:ext cx="8229600" cy="5559896"/>
          </a:xfrm>
        </p:spPr>
        <p:txBody>
          <a:bodyPr>
            <a:normAutofit/>
          </a:bodyPr>
          <a:lstStyle/>
          <a:p>
            <a:pPr marL="0" indent="0" algn="just">
              <a:buNone/>
            </a:pPr>
            <a:r>
              <a:rPr lang="hr-HR" sz="2400" dirty="0" smtClean="0">
                <a:latin typeface="Arial" pitchFamily="34" charset="0"/>
                <a:cs typeface="Arial" pitchFamily="34" charset="0"/>
              </a:rPr>
              <a:t>Od 1976. godine INA-</a:t>
            </a:r>
            <a:r>
              <a:rPr lang="hr-HR" sz="2400" dirty="0" err="1" smtClean="0">
                <a:latin typeface="Arial" pitchFamily="34" charset="0"/>
                <a:cs typeface="Arial" pitchFamily="34" charset="0"/>
              </a:rPr>
              <a:t>Naftaplin</a:t>
            </a:r>
            <a:r>
              <a:rPr lang="hr-HR" sz="2400" dirty="0" smtClean="0">
                <a:latin typeface="Arial" pitchFamily="34" charset="0"/>
                <a:cs typeface="Arial" pitchFamily="34" charset="0"/>
              </a:rPr>
              <a:t> radi na istraživanju i ispitivanju geotermalnih ležišta. Postignuti su izvanredno dobri istraživački rezultati, uz mala financijska ulaganja. Od brojnih mjesta najznačajnija su </a:t>
            </a:r>
            <a:r>
              <a:rPr lang="hr-HR" sz="2400" dirty="0" err="1" smtClean="0">
                <a:latin typeface="Arial" pitchFamily="34" charset="0"/>
                <a:cs typeface="Arial" pitchFamily="34" charset="0"/>
              </a:rPr>
              <a:t>Bizovac</a:t>
            </a:r>
            <a:r>
              <a:rPr lang="hr-HR" sz="2400" dirty="0" smtClean="0">
                <a:latin typeface="Arial" pitchFamily="34" charset="0"/>
                <a:cs typeface="Arial" pitchFamily="34" charset="0"/>
              </a:rPr>
              <a:t> kod Valpova, zatim područje između Koprivnice, Ludbrega i </a:t>
            </a:r>
            <a:r>
              <a:rPr lang="hr-HR" sz="2400" dirty="0" err="1" smtClean="0">
                <a:latin typeface="Arial" pitchFamily="34" charset="0"/>
                <a:cs typeface="Arial" pitchFamily="34" charset="0"/>
              </a:rPr>
              <a:t>Legrada</a:t>
            </a:r>
            <a:r>
              <a:rPr lang="hr-HR" sz="2400" dirty="0" smtClean="0">
                <a:latin typeface="Arial" pitchFamily="34" charset="0"/>
                <a:cs typeface="Arial" pitchFamily="34" charset="0"/>
              </a:rPr>
              <a:t>, te jugozapadni dio Zagreba. Geotermalno polje kod </a:t>
            </a:r>
            <a:r>
              <a:rPr lang="hr-HR" sz="2400" dirty="0" err="1" smtClean="0">
                <a:latin typeface="Arial" pitchFamily="34" charset="0"/>
                <a:cs typeface="Arial" pitchFamily="34" charset="0"/>
              </a:rPr>
              <a:t>Bizovca</a:t>
            </a:r>
            <a:r>
              <a:rPr lang="hr-HR" sz="2400" dirty="0" smtClean="0">
                <a:latin typeface="Arial" pitchFamily="34" charset="0"/>
                <a:cs typeface="Arial" pitchFamily="34" charset="0"/>
              </a:rPr>
              <a:t> temelj je rekreacijsko hotelskog kompleksa </a:t>
            </a:r>
            <a:r>
              <a:rPr lang="hr-HR" sz="2400" dirty="0" err="1" smtClean="0">
                <a:latin typeface="Arial" pitchFamily="34" charset="0"/>
                <a:cs typeface="Arial" pitchFamily="34" charset="0"/>
              </a:rPr>
              <a:t>Termia</a:t>
            </a:r>
            <a:r>
              <a:rPr lang="hr-HR" sz="2400" dirty="0" smtClean="0">
                <a:latin typeface="Arial" pitchFamily="34" charset="0"/>
                <a:cs typeface="Arial" pitchFamily="34" charset="0"/>
              </a:rPr>
              <a:t> u </a:t>
            </a:r>
            <a:r>
              <a:rPr lang="hr-HR" sz="2400" dirty="0" err="1" smtClean="0">
                <a:latin typeface="Arial" pitchFamily="34" charset="0"/>
                <a:cs typeface="Arial" pitchFamily="34" charset="0"/>
              </a:rPr>
              <a:t>Bizovcu</a:t>
            </a:r>
            <a:r>
              <a:rPr lang="hr-HR" sz="2400" dirty="0" smtClean="0">
                <a:latin typeface="Arial" pitchFamily="34" charset="0"/>
                <a:cs typeface="Arial" pitchFamily="34" charset="0"/>
              </a:rPr>
              <a:t>. U jugozapadnom dijelu grada Zagreba izbušeno je i ispitano više proizvodnih bušotina koje proizvode vrlo veliku količinu geotermalne vode temperature 80° C. Jedan dio bušotina bio je predviđen za zagrijavanje Sveučilišne bolnice. Iz ostalih bušotina proizvodi se geotermalna voda za zagrijavanje Sportsko rekreacijskog centra Mladost.</a:t>
            </a:r>
            <a:endParaRPr lang="hr-HR" sz="2400" dirty="0">
              <a:latin typeface="Arial" pitchFamily="34" charset="0"/>
              <a:cs typeface="Arial" pitchFamily="34" charset="0"/>
            </a:endParaRPr>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16</a:t>
            </a:fld>
            <a:endParaRPr lang="hr-H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broja slajda 3"/>
          <p:cNvSpPr>
            <a:spLocks noGrp="1"/>
          </p:cNvSpPr>
          <p:nvPr>
            <p:ph type="sldNum" sz="quarter" idx="12"/>
          </p:nvPr>
        </p:nvSpPr>
        <p:spPr/>
        <p:txBody>
          <a:bodyPr/>
          <a:lstStyle/>
          <a:p>
            <a:fld id="{242F7EE7-6EF3-47F1-94C3-2B17073CA86C}" type="slidenum">
              <a:rPr lang="hr-HR" smtClean="0"/>
              <a:pPr/>
              <a:t>17</a:t>
            </a:fld>
            <a:endParaRPr lang="hr-HR"/>
          </a:p>
        </p:txBody>
      </p:sp>
      <p:pic>
        <p:nvPicPr>
          <p:cNvPr id="5" name="Rezervirano mjesto sadržaja 4" descr="http://www.geog.pmf.unizg.hr/e_skola/geo/mini/obnov_izvori_energ/images/Slika%202.gif"/>
          <p:cNvPicPr>
            <a:picLocks noGrp="1"/>
          </p:cNvPicPr>
          <p:nvPr>
            <p:ph idx="1"/>
          </p:nvPr>
        </p:nvPicPr>
        <p:blipFill>
          <a:blip r:embed="rId2" cstate="print"/>
          <a:srcRect/>
          <a:stretch>
            <a:fillRect/>
          </a:stretch>
        </p:blipFill>
        <p:spPr bwMode="auto">
          <a:xfrm>
            <a:off x="395536" y="836712"/>
            <a:ext cx="8352928" cy="5688632"/>
          </a:xfrm>
          <a:prstGeom prst="rect">
            <a:avLst/>
          </a:prstGeom>
          <a:ln>
            <a:noFill/>
          </a:ln>
          <a:effectLst>
            <a:softEdge rad="112500"/>
          </a:effectLst>
        </p:spPr>
      </p:pic>
      <p:sp>
        <p:nvSpPr>
          <p:cNvPr id="6" name="Pravokutnik 5"/>
          <p:cNvSpPr/>
          <p:nvPr/>
        </p:nvSpPr>
        <p:spPr>
          <a:xfrm>
            <a:off x="1979712" y="159023"/>
            <a:ext cx="5328592" cy="461665"/>
          </a:xfrm>
          <a:prstGeom prst="rect">
            <a:avLst/>
          </a:prstGeom>
        </p:spPr>
        <p:txBody>
          <a:bodyPr wrap="square">
            <a:spAutoFit/>
          </a:bodyPr>
          <a:lstStyle/>
          <a:p>
            <a:pPr algn="ctr"/>
            <a:r>
              <a:rPr lang="hr-HR" sz="2400" dirty="0">
                <a:latin typeface="Arial" pitchFamily="34" charset="0"/>
                <a:cs typeface="Arial" pitchFamily="34" charset="0"/>
              </a:rPr>
              <a:t>Geotermalni potencijali u Hrvatskoj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323528" y="980728"/>
            <a:ext cx="8496944" cy="5760640"/>
          </a:xfrm>
        </p:spPr>
        <p:txBody>
          <a:bodyPr/>
          <a:lstStyle/>
          <a:p>
            <a:pPr algn="ctr">
              <a:buNone/>
            </a:pPr>
            <a:endParaRPr lang="hr-HR" dirty="0" smtClean="0"/>
          </a:p>
          <a:p>
            <a:pPr>
              <a:buNone/>
            </a:pPr>
            <a:r>
              <a:rPr lang="hr-HR" dirty="0" smtClean="0"/>
              <a:t>	</a:t>
            </a:r>
            <a:r>
              <a:rPr lang="hr-HR" sz="2400" dirty="0" smtClean="0">
                <a:latin typeface="Arial" pitchFamily="34" charset="0"/>
                <a:cs typeface="Arial" pitchFamily="34" charset="0"/>
              </a:rPr>
              <a:t>Sunce je nama najbliža zvijezda te, neposredno ili posredno, izvor gotovo sve raspoložive energije na Zemlji. </a:t>
            </a:r>
            <a:r>
              <a:rPr lang="hr-HR" sz="2400" dirty="0" smtClean="0">
                <a:latin typeface="Arial" pitchFamily="34" charset="0"/>
                <a:cs typeface="Arial" pitchFamily="34" charset="0"/>
              </a:rPr>
              <a:t>	Sunčeva </a:t>
            </a:r>
            <a:r>
              <a:rPr lang="hr-HR" sz="2400" dirty="0" smtClean="0">
                <a:latin typeface="Arial" pitchFamily="34" charset="0"/>
                <a:cs typeface="Arial" pitchFamily="34" charset="0"/>
              </a:rPr>
              <a:t>energija potječe od nuklearnih reakcija u njegovom središtu, gdje temperatura doseže 15 </a:t>
            </a:r>
            <a:r>
              <a:rPr lang="hr-HR" sz="2400" dirty="0" smtClean="0">
                <a:latin typeface="Arial" pitchFamily="34" charset="0"/>
                <a:cs typeface="Arial" pitchFamily="34" charset="0"/>
              </a:rPr>
              <a:t>milijuna°C</a:t>
            </a:r>
            <a:r>
              <a:rPr lang="hr-HR" sz="2400" dirty="0" smtClean="0">
                <a:latin typeface="Arial" pitchFamily="34" charset="0"/>
                <a:cs typeface="Arial" pitchFamily="34" charset="0"/>
              </a:rPr>
              <a:t>. Radi se o fuziji, kod koje spajanjem vodikovih atoma nastaje helij, uz oslobađanje velike količine energije. Svake sekunde na ovaj način u helij prelazi oko 600 milijuna tona vodika, pri čemu se masa od nekih 4 milijuna tona vodika pretvori u energiju.</a:t>
            </a:r>
            <a:endParaRPr lang="hr-HR" sz="2400" dirty="0">
              <a:latin typeface="Arial" pitchFamily="34" charset="0"/>
              <a:cs typeface="Arial" pitchFamily="34" charset="0"/>
            </a:endParaRPr>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18</a:t>
            </a:fld>
            <a:endParaRPr lang="hr-HR"/>
          </a:p>
        </p:txBody>
      </p:sp>
      <p:sp>
        <p:nvSpPr>
          <p:cNvPr id="5" name="Naslov 1"/>
          <p:cNvSpPr>
            <a:spLocks noGrp="1"/>
          </p:cNvSpPr>
          <p:nvPr>
            <p:ph type="title"/>
          </p:nvPr>
        </p:nvSpPr>
        <p:spPr>
          <a:xfrm>
            <a:off x="457200" y="341784"/>
            <a:ext cx="8229600" cy="1143000"/>
          </a:xfrm>
        </p:spPr>
        <p:txBody>
          <a:bodyPr>
            <a:normAutofit/>
          </a:bodyPr>
          <a:lstStyle/>
          <a:p>
            <a:pPr algn="ctr"/>
            <a:r>
              <a:rPr lang="hr-HR" sz="36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Energija Sunca</a:t>
            </a:r>
            <a:r>
              <a:rPr lang="hr-HR" sz="3600" dirty="0" smtClean="0">
                <a:solidFill>
                  <a:schemeClr val="tx1"/>
                </a:solidFill>
                <a:latin typeface="Arial" pitchFamily="34" charset="0"/>
                <a:cs typeface="Arial" pitchFamily="34" charset="0"/>
              </a:rPr>
              <a:t/>
            </a:r>
            <a:br>
              <a:rPr lang="hr-HR" sz="3600" dirty="0" smtClean="0">
                <a:solidFill>
                  <a:schemeClr val="tx1"/>
                </a:solidFill>
                <a:latin typeface="Arial" pitchFamily="34" charset="0"/>
                <a:cs typeface="Arial" pitchFamily="34" charset="0"/>
              </a:rPr>
            </a:br>
            <a:endParaRPr lang="hr-HR" sz="3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539552" y="1484784"/>
            <a:ext cx="8229600" cy="4320480"/>
          </a:xfrm>
        </p:spPr>
        <p:txBody>
          <a:bodyPr>
            <a:normAutofit/>
          </a:bodyPr>
          <a:lstStyle/>
          <a:p>
            <a:pPr>
              <a:buNone/>
            </a:pPr>
            <a:r>
              <a:rPr lang="hr-HR" dirty="0" smtClean="0"/>
              <a:t>	</a:t>
            </a:r>
            <a:r>
              <a:rPr lang="hr-HR" dirty="0" smtClean="0"/>
              <a:t>	</a:t>
            </a:r>
            <a:r>
              <a:rPr lang="hr-HR" sz="2400" dirty="0" smtClean="0">
                <a:latin typeface="Arial" pitchFamily="34" charset="0"/>
                <a:cs typeface="Arial" pitchFamily="34" charset="0"/>
              </a:rPr>
              <a:t>Osnovni </a:t>
            </a:r>
            <a:r>
              <a:rPr lang="hr-HR" sz="2400" dirty="0" smtClean="0">
                <a:latin typeface="Arial" pitchFamily="34" charset="0"/>
                <a:cs typeface="Arial" pitchFamily="34" charset="0"/>
              </a:rPr>
              <a:t>principi direktnog iskorištavanja energije Sunca su:</a:t>
            </a:r>
          </a:p>
          <a:p>
            <a:pPr>
              <a:buNone/>
            </a:pPr>
            <a:r>
              <a:rPr lang="hr-HR" sz="2400" dirty="0" smtClean="0">
                <a:latin typeface="Arial" pitchFamily="34" charset="0"/>
                <a:cs typeface="Arial" pitchFamily="34" charset="0"/>
              </a:rPr>
              <a:t>	</a:t>
            </a:r>
            <a:r>
              <a:rPr lang="hr-HR" sz="2200" b="1" dirty="0" smtClean="0">
                <a:latin typeface="Arial" pitchFamily="34" charset="0"/>
                <a:cs typeface="Arial" pitchFamily="34" charset="0"/>
              </a:rPr>
              <a:t>• solarni kolektori </a:t>
            </a:r>
            <a:r>
              <a:rPr lang="hr-HR" sz="2200" dirty="0" smtClean="0">
                <a:latin typeface="Arial" pitchFamily="34" charset="0"/>
                <a:cs typeface="Arial" pitchFamily="34" charset="0"/>
              </a:rPr>
              <a:t>(pretvorba sunčeve energije u toplinsku)</a:t>
            </a:r>
          </a:p>
          <a:p>
            <a:pPr>
              <a:buNone/>
            </a:pPr>
            <a:r>
              <a:rPr lang="hr-HR" sz="2200" dirty="0" smtClean="0">
                <a:latin typeface="Arial" pitchFamily="34" charset="0"/>
                <a:cs typeface="Arial" pitchFamily="34" charset="0"/>
              </a:rPr>
              <a:t>	• </a:t>
            </a:r>
            <a:r>
              <a:rPr lang="hr-HR" sz="2200" b="1" dirty="0" err="1" smtClean="0">
                <a:latin typeface="Arial" pitchFamily="34" charset="0"/>
                <a:cs typeface="Arial" pitchFamily="34" charset="0"/>
              </a:rPr>
              <a:t>fotonaponske</a:t>
            </a:r>
            <a:r>
              <a:rPr lang="hr-HR" sz="2200" b="1" dirty="0" smtClean="0">
                <a:latin typeface="Arial" pitchFamily="34" charset="0"/>
                <a:cs typeface="Arial" pitchFamily="34" charset="0"/>
              </a:rPr>
              <a:t> ćelije </a:t>
            </a:r>
            <a:r>
              <a:rPr lang="hr-HR" sz="2200" dirty="0" smtClean="0">
                <a:latin typeface="Arial" pitchFamily="34" charset="0"/>
                <a:cs typeface="Arial" pitchFamily="34" charset="0"/>
              </a:rPr>
              <a:t>(direktna pretvorba sunčeve energije u električnu energiju)</a:t>
            </a:r>
          </a:p>
          <a:p>
            <a:pPr>
              <a:buNone/>
            </a:pPr>
            <a:r>
              <a:rPr lang="hr-HR" sz="2200" dirty="0" smtClean="0">
                <a:latin typeface="Arial" pitchFamily="34" charset="0"/>
                <a:cs typeface="Arial" pitchFamily="34" charset="0"/>
              </a:rPr>
              <a:t>	• </a:t>
            </a:r>
            <a:r>
              <a:rPr lang="hr-HR" sz="2200" b="1" dirty="0" smtClean="0">
                <a:latin typeface="Arial" pitchFamily="34" charset="0"/>
                <a:cs typeface="Arial" pitchFamily="34" charset="0"/>
              </a:rPr>
              <a:t>fokusiranje sunčeve energije </a:t>
            </a:r>
            <a:r>
              <a:rPr lang="hr-HR" sz="2200" dirty="0" smtClean="0">
                <a:latin typeface="Arial" pitchFamily="34" charset="0"/>
                <a:cs typeface="Arial" pitchFamily="34" charset="0"/>
              </a:rPr>
              <a:t>(za upotrebu u velikim energetskim postrojenjima)</a:t>
            </a:r>
          </a:p>
          <a:p>
            <a:pPr>
              <a:buNone/>
            </a:pPr>
            <a:r>
              <a:rPr lang="hr-HR" dirty="0" smtClean="0"/>
              <a:t>	</a:t>
            </a:r>
            <a:endParaRPr lang="hr-HR" dirty="0"/>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19</a:t>
            </a:fld>
            <a:endParaRPr lang="hr-H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548680"/>
            <a:ext cx="8229600" cy="5775920"/>
          </a:xfrm>
        </p:spPr>
        <p:txBody>
          <a:bodyPr/>
          <a:lstStyle/>
          <a:p>
            <a:pPr>
              <a:buClr>
                <a:schemeClr val="tx1"/>
              </a:buClr>
              <a:buFont typeface="Courier New" pitchFamily="49" charset="0"/>
              <a:buChar char="o"/>
            </a:pPr>
            <a:r>
              <a:rPr lang="hr-HR" sz="2400" dirty="0" smtClean="0">
                <a:latin typeface="Arial" pitchFamily="34" charset="0"/>
                <a:cs typeface="Arial" pitchFamily="34" charset="0"/>
              </a:rPr>
              <a:t>Biomasa</a:t>
            </a:r>
          </a:p>
          <a:p>
            <a:pPr>
              <a:buClr>
                <a:schemeClr val="tx1"/>
              </a:buClr>
              <a:buFont typeface="Courier New" pitchFamily="49" charset="0"/>
              <a:buChar char="o"/>
            </a:pPr>
            <a:r>
              <a:rPr lang="hr-HR" sz="2400" dirty="0" smtClean="0">
                <a:latin typeface="Arial" pitchFamily="34" charset="0"/>
                <a:cs typeface="Arial" pitchFamily="34" charset="0"/>
              </a:rPr>
              <a:t>Energija plime i oseke</a:t>
            </a:r>
          </a:p>
          <a:p>
            <a:pPr>
              <a:buClr>
                <a:schemeClr val="tx1"/>
              </a:buClr>
              <a:buFont typeface="Courier New" pitchFamily="49" charset="0"/>
              <a:buChar char="o"/>
            </a:pPr>
            <a:r>
              <a:rPr lang="hr-HR" sz="2400" dirty="0" smtClean="0">
                <a:latin typeface="Arial" pitchFamily="34" charset="0"/>
                <a:cs typeface="Arial" pitchFamily="34" charset="0"/>
              </a:rPr>
              <a:t>Energija valova </a:t>
            </a:r>
          </a:p>
          <a:p>
            <a:pPr>
              <a:buClr>
                <a:schemeClr val="tx1"/>
              </a:buClr>
              <a:buFont typeface="Courier New" pitchFamily="49" charset="0"/>
              <a:buChar char="o"/>
            </a:pPr>
            <a:r>
              <a:rPr lang="hr-HR" sz="2400" dirty="0" smtClean="0">
                <a:latin typeface="Arial" pitchFamily="34" charset="0"/>
                <a:cs typeface="Arial" pitchFamily="34" charset="0"/>
              </a:rPr>
              <a:t>Geotermalna energija</a:t>
            </a:r>
          </a:p>
          <a:p>
            <a:pPr>
              <a:buClr>
                <a:schemeClr val="tx1"/>
              </a:buClr>
              <a:buFont typeface="Courier New" pitchFamily="49" charset="0"/>
              <a:buChar char="o"/>
            </a:pPr>
            <a:r>
              <a:rPr lang="hr-HR" sz="2400" dirty="0" smtClean="0">
                <a:latin typeface="Arial" pitchFamily="34" charset="0"/>
                <a:cs typeface="Arial" pitchFamily="34" charset="0"/>
              </a:rPr>
              <a:t>Solarna energija</a:t>
            </a:r>
          </a:p>
          <a:p>
            <a:pPr>
              <a:buClr>
                <a:schemeClr val="tx1"/>
              </a:buClr>
              <a:buFont typeface="Courier New" pitchFamily="49" charset="0"/>
              <a:buChar char="o"/>
            </a:pPr>
            <a:r>
              <a:rPr lang="hr-HR" sz="2400" dirty="0" smtClean="0">
                <a:latin typeface="Arial" pitchFamily="34" charset="0"/>
                <a:cs typeface="Arial" pitchFamily="34" charset="0"/>
              </a:rPr>
              <a:t>Hidroenergija</a:t>
            </a:r>
          </a:p>
          <a:p>
            <a:pPr>
              <a:buClr>
                <a:schemeClr val="tx1"/>
              </a:buClr>
              <a:buFont typeface="Courier New" pitchFamily="49" charset="0"/>
              <a:buChar char="o"/>
            </a:pPr>
            <a:r>
              <a:rPr lang="hr-HR" sz="2400" dirty="0" smtClean="0">
                <a:latin typeface="Arial" pitchFamily="34" charset="0"/>
                <a:cs typeface="Arial" pitchFamily="34" charset="0"/>
              </a:rPr>
              <a:t>Energija vjetra</a:t>
            </a:r>
          </a:p>
          <a:p>
            <a:endParaRPr lang="hr-HR" dirty="0" smtClean="0">
              <a:latin typeface="Arial" pitchFamily="34" charset="0"/>
              <a:cs typeface="Arial" pitchFamily="34" charset="0"/>
            </a:endParaRPr>
          </a:p>
          <a:p>
            <a:endParaRPr lang="hr-HR" dirty="0">
              <a:latin typeface="Arial" pitchFamily="34" charset="0"/>
              <a:cs typeface="Arial" pitchFamily="34" charset="0"/>
            </a:endParaRPr>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2</a:t>
            </a:fld>
            <a:endParaRPr lang="hr-HR"/>
          </a:p>
        </p:txBody>
      </p:sp>
      <p:pic>
        <p:nvPicPr>
          <p:cNvPr id="6" name="Rezervirano mjesto sadržaja 4" descr="http://www.poslovni-savjetnik.com/sites/default/files/imagecache/slika_vijesti_velika/obnovljivi%20izvori%20energije.jpg"/>
          <p:cNvPicPr>
            <a:picLocks/>
          </p:cNvPicPr>
          <p:nvPr/>
        </p:nvPicPr>
        <p:blipFill>
          <a:blip r:embed="rId2" cstate="print"/>
          <a:srcRect/>
          <a:stretch>
            <a:fillRect/>
          </a:stretch>
        </p:blipFill>
        <p:spPr bwMode="auto">
          <a:xfrm>
            <a:off x="4139952" y="2420888"/>
            <a:ext cx="4860032" cy="403244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1412776"/>
            <a:ext cx="8229600" cy="4389120"/>
          </a:xfrm>
        </p:spPr>
        <p:txBody>
          <a:bodyPr>
            <a:normAutofit/>
          </a:bodyPr>
          <a:lstStyle/>
          <a:p>
            <a:pPr marL="0" indent="0" algn="just">
              <a:buNone/>
            </a:pPr>
            <a:r>
              <a:rPr lang="hr-HR" sz="2400" dirty="0" smtClean="0">
                <a:latin typeface="Arial" pitchFamily="34" charset="0"/>
                <a:cs typeface="Arial" pitchFamily="34" charset="0"/>
              </a:rPr>
              <a:t>Dobivanje toplinske energije pomoću energije Sunca danas predstavlja isprobanu tehnologiju, a oprema je dostupna na tržištu. Preduvjeti za takvu uporabu energije Sunca u Republici Hrvatskoj odlični su, a osnovni razlozi za relativno slabu primjenu su nepoznavanje tehnologije, prevladavajuće mišljenje da je potrebna investicija nedostižno visoka i slaba dostupnost informativnih i obrazovnih materijala</a:t>
            </a:r>
            <a:endParaRPr lang="hr-HR" sz="2400" dirty="0">
              <a:latin typeface="Arial" pitchFamily="34" charset="0"/>
              <a:cs typeface="Arial" pitchFamily="34" charset="0"/>
            </a:endParaRPr>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20</a:t>
            </a:fld>
            <a:endParaRPr lang="hr-H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836712"/>
            <a:ext cx="8229600" cy="5904656"/>
          </a:xfrm>
        </p:spPr>
        <p:txBody>
          <a:bodyPr>
            <a:normAutofit/>
          </a:bodyPr>
          <a:lstStyle/>
          <a:p>
            <a:pPr>
              <a:buNone/>
            </a:pPr>
            <a:r>
              <a:rPr lang="hr-HR" dirty="0" smtClean="0"/>
              <a:t>	</a:t>
            </a:r>
            <a:endParaRPr lang="hr-HR" dirty="0"/>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21</a:t>
            </a:fld>
            <a:endParaRPr lang="hr-HR"/>
          </a:p>
        </p:txBody>
      </p:sp>
      <p:pic>
        <p:nvPicPr>
          <p:cNvPr id="5" name="il_fi" descr="http://2.bp.blogspot.com/-t2h563qGdoE/TWKt1CTC1oI/AAAAAAAAA1o/a6qBoCeHqMU/s1600/sun2.png"/>
          <p:cNvPicPr>
            <a:picLocks/>
          </p:cNvPicPr>
          <p:nvPr/>
        </p:nvPicPr>
        <p:blipFill>
          <a:blip r:embed="rId3" cstate="print"/>
          <a:srcRect/>
          <a:stretch>
            <a:fillRect/>
          </a:stretch>
        </p:blipFill>
        <p:spPr bwMode="auto">
          <a:xfrm>
            <a:off x="1" y="260648"/>
            <a:ext cx="4571999" cy="4320480"/>
          </a:xfrm>
          <a:prstGeom prst="rect">
            <a:avLst/>
          </a:prstGeom>
          <a:noFill/>
          <a:ln w="9525">
            <a:noFill/>
            <a:miter lim="800000"/>
            <a:headEnd/>
            <a:tailEnd/>
          </a:ln>
        </p:spPr>
      </p:pic>
      <p:pic>
        <p:nvPicPr>
          <p:cNvPr id="6" name="il_fi" descr="http://www.bazgin.hr/images/slike/sadrzaj/mrezni.gif"/>
          <p:cNvPicPr>
            <a:picLocks/>
          </p:cNvPicPr>
          <p:nvPr/>
        </p:nvPicPr>
        <p:blipFill>
          <a:blip r:embed="rId4" cstate="print"/>
          <a:srcRect/>
          <a:stretch>
            <a:fillRect/>
          </a:stretch>
        </p:blipFill>
        <p:spPr bwMode="auto">
          <a:xfrm>
            <a:off x="4572000" y="260648"/>
            <a:ext cx="4572000" cy="43204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720080"/>
            <a:ext cx="8229600" cy="6453336"/>
          </a:xfrm>
        </p:spPr>
        <p:txBody>
          <a:bodyPr>
            <a:normAutofit/>
          </a:bodyPr>
          <a:lstStyle/>
          <a:p>
            <a:pPr algn="just">
              <a:buNone/>
            </a:pPr>
            <a:r>
              <a:rPr lang="hr-HR" sz="2400" dirty="0" smtClean="0">
                <a:latin typeface="Arial" pitchFamily="34" charset="0"/>
                <a:cs typeface="Arial" pitchFamily="34" charset="0"/>
              </a:rPr>
              <a:t>	</a:t>
            </a:r>
            <a:r>
              <a:rPr lang="hr-HR" sz="2200" dirty="0" err="1" smtClean="0">
                <a:latin typeface="Arial" pitchFamily="34" charset="0"/>
                <a:cs typeface="Arial" pitchFamily="34" charset="0"/>
              </a:rPr>
              <a:t>Fotonaponske</a:t>
            </a:r>
            <a:r>
              <a:rPr lang="hr-HR" sz="2200" dirty="0" smtClean="0">
                <a:latin typeface="Arial" pitchFamily="34" charset="0"/>
                <a:cs typeface="Arial" pitchFamily="34" charset="0"/>
              </a:rPr>
              <a:t> (solarne) ćelije proizvode električnu energiju izravno iz sunčeve svjetlosti pa funkcioniraju kao ekološki izuzetno prihvatljivi a gospodarski sve zanimljiviji izvori struje. Električkim spajanjem ćelija tijekom proizvodnje nastaju </a:t>
            </a:r>
            <a:r>
              <a:rPr lang="hr-HR" sz="2200" dirty="0" err="1" smtClean="0">
                <a:latin typeface="Arial" pitchFamily="34" charset="0"/>
                <a:cs typeface="Arial" pitchFamily="34" charset="0"/>
              </a:rPr>
              <a:t>fotonaponski</a:t>
            </a:r>
            <a:r>
              <a:rPr lang="hr-HR" sz="2200" dirty="0" smtClean="0">
                <a:latin typeface="Arial" pitchFamily="34" charset="0"/>
                <a:cs typeface="Arial" pitchFamily="34" charset="0"/>
              </a:rPr>
              <a:t> moduli standardiziranih značajki od kojih se lako grade i prema potrebi nadograđuju mali, pouzdani i posve nezavisni energetski sustavi</a:t>
            </a:r>
          </a:p>
          <a:p>
            <a:pPr algn="just">
              <a:buNone/>
            </a:pPr>
            <a:r>
              <a:rPr lang="hr-HR" sz="2200" dirty="0" smtClean="0">
                <a:latin typeface="Arial" pitchFamily="34" charset="0"/>
                <a:cs typeface="Arial" pitchFamily="34" charset="0"/>
              </a:rPr>
              <a:t>	Švicarci njima oblažu zidove uz prometnice, pa zimi strujom iz sunca otapaju led i snijeg. Krovovi hala njemačkog Mercedesa obloženi su </a:t>
            </a:r>
            <a:r>
              <a:rPr lang="hr-HR" sz="2200" dirty="0" err="1" smtClean="0">
                <a:latin typeface="Arial" pitchFamily="34" charset="0"/>
                <a:cs typeface="Arial" pitchFamily="34" charset="0"/>
              </a:rPr>
              <a:t>fotonaponskim</a:t>
            </a:r>
            <a:r>
              <a:rPr lang="hr-HR" sz="2200" dirty="0" smtClean="0">
                <a:latin typeface="Arial" pitchFamily="34" charset="0"/>
                <a:cs typeface="Arial" pitchFamily="34" charset="0"/>
              </a:rPr>
              <a:t> pločama iz kojih se napaja rasvjeta proizvodnih </a:t>
            </a:r>
            <a:r>
              <a:rPr lang="hr-HR" sz="2200" dirty="0" err="1" smtClean="0">
                <a:latin typeface="Arial" pitchFamily="34" charset="0"/>
                <a:cs typeface="Arial" pitchFamily="34" charset="0"/>
              </a:rPr>
              <a:t>pogona..</a:t>
            </a:r>
            <a:r>
              <a:rPr lang="hr-HR" sz="2200" dirty="0" smtClean="0">
                <a:latin typeface="Arial" pitchFamily="34" charset="0"/>
                <a:cs typeface="Arial" pitchFamily="34" charset="0"/>
              </a:rPr>
              <a:t>. I dok se na alpskim krovovima sve češće vide respektabilni sustavi s dvadeset ili više </a:t>
            </a:r>
            <a:r>
              <a:rPr lang="hr-HR" sz="2200" dirty="0" err="1" smtClean="0">
                <a:latin typeface="Arial" pitchFamily="34" charset="0"/>
                <a:cs typeface="Arial" pitchFamily="34" charset="0"/>
              </a:rPr>
              <a:t>fotonaponskih</a:t>
            </a:r>
            <a:r>
              <a:rPr lang="hr-HR" sz="2200" dirty="0" smtClean="0">
                <a:latin typeface="Arial" pitchFamily="34" charset="0"/>
                <a:cs typeface="Arial" pitchFamily="34" charset="0"/>
              </a:rPr>
              <a:t> ploča u nas je to još uvijek rijedak prizor iako imamo puno više sunčanih dana i - domaću tvornicu </a:t>
            </a:r>
            <a:r>
              <a:rPr lang="hr-HR" sz="2200" dirty="0" err="1" smtClean="0">
                <a:latin typeface="Arial" pitchFamily="34" charset="0"/>
                <a:cs typeface="Arial" pitchFamily="34" charset="0"/>
              </a:rPr>
              <a:t>fotonaponaponskih</a:t>
            </a:r>
            <a:r>
              <a:rPr lang="hr-HR" sz="2200" dirty="0" smtClean="0">
                <a:latin typeface="Arial" pitchFamily="34" charset="0"/>
                <a:cs typeface="Arial" pitchFamily="34" charset="0"/>
              </a:rPr>
              <a:t> ploča s izvornom proizvodnom tehnologijom! </a:t>
            </a:r>
          </a:p>
          <a:p>
            <a:endParaRPr lang="hr-HR" dirty="0"/>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22</a:t>
            </a:fld>
            <a:endParaRPr lang="hr-H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broja slajda 3"/>
          <p:cNvSpPr>
            <a:spLocks noGrp="1"/>
          </p:cNvSpPr>
          <p:nvPr>
            <p:ph type="sldNum" sz="quarter" idx="12"/>
          </p:nvPr>
        </p:nvSpPr>
        <p:spPr/>
        <p:txBody>
          <a:bodyPr/>
          <a:lstStyle/>
          <a:p>
            <a:fld id="{242F7EE7-6EF3-47F1-94C3-2B17073CA86C}" type="slidenum">
              <a:rPr lang="hr-HR" smtClean="0"/>
              <a:pPr/>
              <a:t>23</a:t>
            </a:fld>
            <a:endParaRPr lang="hr-HR"/>
          </a:p>
        </p:txBody>
      </p:sp>
      <p:pic>
        <p:nvPicPr>
          <p:cNvPr id="5" name="il_fi" descr="http://www.energetika.ba/files.php?file=news/2012/april/solar_india_509923689.jpg"/>
          <p:cNvPicPr>
            <a:picLocks noGrp="1"/>
          </p:cNvPicPr>
          <p:nvPr>
            <p:ph idx="1"/>
          </p:nvPr>
        </p:nvPicPr>
        <p:blipFill>
          <a:blip r:embed="rId3" cstate="print"/>
          <a:srcRect/>
          <a:stretch>
            <a:fillRect/>
          </a:stretch>
        </p:blipFill>
        <p:spPr bwMode="auto">
          <a:xfrm>
            <a:off x="971600" y="404664"/>
            <a:ext cx="6912768" cy="612068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1037456"/>
            <a:ext cx="8229600" cy="5631904"/>
          </a:xfrm>
        </p:spPr>
        <p:txBody>
          <a:bodyPr>
            <a:normAutofit/>
          </a:bodyPr>
          <a:lstStyle/>
          <a:p>
            <a:pPr>
              <a:buNone/>
            </a:pPr>
            <a:endParaRPr lang="hr-HR" dirty="0" smtClean="0"/>
          </a:p>
          <a:p>
            <a:pPr algn="just">
              <a:buNone/>
            </a:pPr>
            <a:r>
              <a:rPr lang="hr-HR" dirty="0" smtClean="0"/>
              <a:t>	</a:t>
            </a:r>
            <a:r>
              <a:rPr lang="hr-HR" sz="2400" dirty="0" smtClean="0">
                <a:latin typeface="Arial" pitchFamily="34" charset="0"/>
                <a:cs typeface="Arial" pitchFamily="34" charset="0"/>
              </a:rPr>
              <a:t>Fokusiranje sunčeve energije upotrebljava se za pogon velikih generatora ili toplinskih pogona. Fokusiranje se postiže pomoću mnoštva leća ili češće pomoću zrcala složenih u tanjur ili konfiguraciju tornja. </a:t>
            </a:r>
          </a:p>
          <a:p>
            <a:endParaRPr lang="hr-HR" dirty="0"/>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24</a:t>
            </a:fld>
            <a:endParaRPr lang="hr-HR"/>
          </a:p>
        </p:txBody>
      </p:sp>
      <p:sp>
        <p:nvSpPr>
          <p:cNvPr id="5" name="Naslov 1"/>
          <p:cNvSpPr>
            <a:spLocks noGrp="1"/>
          </p:cNvSpPr>
          <p:nvPr>
            <p:ph type="title"/>
          </p:nvPr>
        </p:nvSpPr>
        <p:spPr>
          <a:xfrm>
            <a:off x="457200" y="341784"/>
            <a:ext cx="8229600" cy="1143000"/>
          </a:xfrm>
        </p:spPr>
        <p:txBody>
          <a:bodyPr>
            <a:normAutofit/>
          </a:bodyPr>
          <a:lstStyle/>
          <a:p>
            <a:pPr algn="ctr"/>
            <a:r>
              <a:rPr lang="hr-HR" sz="36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Fokusiranje Sunčeve energije</a:t>
            </a:r>
            <a:r>
              <a:rPr lang="hr-HR" sz="3600" dirty="0" smtClean="0">
                <a:solidFill>
                  <a:schemeClr val="tx1"/>
                </a:solidFill>
                <a:latin typeface="Arial" pitchFamily="34" charset="0"/>
                <a:cs typeface="Arial" pitchFamily="34" charset="0"/>
              </a:rPr>
              <a:t/>
            </a:r>
            <a:br>
              <a:rPr lang="hr-HR" sz="3600" dirty="0" smtClean="0">
                <a:solidFill>
                  <a:schemeClr val="tx1"/>
                </a:solidFill>
                <a:latin typeface="Arial" pitchFamily="34" charset="0"/>
                <a:cs typeface="Arial" pitchFamily="34" charset="0"/>
              </a:rPr>
            </a:br>
            <a:endParaRPr lang="hr-HR" sz="3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broja slajda 3"/>
          <p:cNvSpPr>
            <a:spLocks noGrp="1"/>
          </p:cNvSpPr>
          <p:nvPr>
            <p:ph type="sldNum" sz="quarter" idx="12"/>
          </p:nvPr>
        </p:nvSpPr>
        <p:spPr/>
        <p:txBody>
          <a:bodyPr/>
          <a:lstStyle/>
          <a:p>
            <a:fld id="{242F7EE7-6EF3-47F1-94C3-2B17073CA86C}" type="slidenum">
              <a:rPr lang="hr-HR" smtClean="0"/>
              <a:pPr/>
              <a:t>25</a:t>
            </a:fld>
            <a:endParaRPr lang="hr-HR"/>
          </a:p>
        </p:txBody>
      </p:sp>
      <p:pic>
        <p:nvPicPr>
          <p:cNvPr id="5" name="Rezervirano mjesto sadržaja 4" descr="http://www.geog.pmf.unizg.hr/e_skola/geo/mini/obnov_izvori_energ/images/slika%209.jpg"/>
          <p:cNvPicPr>
            <a:picLocks noGrp="1"/>
          </p:cNvPicPr>
          <p:nvPr>
            <p:ph idx="1"/>
          </p:nvPr>
        </p:nvPicPr>
        <p:blipFill>
          <a:blip r:embed="rId3" cstate="print"/>
          <a:srcRect/>
          <a:stretch>
            <a:fillRect/>
          </a:stretch>
        </p:blipFill>
        <p:spPr bwMode="auto">
          <a:xfrm>
            <a:off x="1763688" y="144016"/>
            <a:ext cx="5184576" cy="2996952"/>
          </a:xfrm>
          <a:prstGeom prst="rect">
            <a:avLst/>
          </a:prstGeom>
          <a:ln>
            <a:noFill/>
          </a:ln>
          <a:effectLst>
            <a:softEdge rad="112500"/>
          </a:effectLst>
        </p:spPr>
      </p:pic>
      <p:pic>
        <p:nvPicPr>
          <p:cNvPr id="6" name="Slika 5" descr="http://www.geog.pmf.unizg.hr/e_skola/geo/mini/obnov_izvori_energ/images/slika%2010.jpg"/>
          <p:cNvPicPr/>
          <p:nvPr/>
        </p:nvPicPr>
        <p:blipFill>
          <a:blip r:embed="rId4" cstate="print"/>
          <a:srcRect/>
          <a:stretch>
            <a:fillRect/>
          </a:stretch>
        </p:blipFill>
        <p:spPr bwMode="auto">
          <a:xfrm>
            <a:off x="1763688" y="3212976"/>
            <a:ext cx="5184576" cy="345638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1469504"/>
            <a:ext cx="8229600" cy="4263752"/>
          </a:xfrm>
        </p:spPr>
        <p:txBody>
          <a:bodyPr/>
          <a:lstStyle/>
          <a:p>
            <a:pPr algn="just">
              <a:buNone/>
            </a:pPr>
            <a:r>
              <a:rPr lang="hr-HR" dirty="0" smtClean="0"/>
              <a:t>	</a:t>
            </a:r>
            <a:r>
              <a:rPr lang="hr-HR" sz="2400" dirty="0" smtClean="0">
                <a:latin typeface="Arial" pitchFamily="34" charset="0"/>
                <a:cs typeface="Arial" pitchFamily="34" charset="0"/>
              </a:rPr>
              <a:t>Hidroelektrane su energetska postrojenja u kojima se potencijalna energija vode pomoću turbine pretvara u mehaničku (kinetičku) energiju, koja se u električnom generatoru koristi za proizvodnju električne energije. Iskorištavanje energije vodnog potencijala ekonomski je konkurentno proizvodnji električne energije iz fosilnih i nuklearnog goriva, zato je hidroenergija najznačajniji obnovljivi izvor energije (predstavlja 97% energije proizvedene svim obnovljivim izvorima). </a:t>
            </a:r>
          </a:p>
          <a:p>
            <a:pPr>
              <a:buNone/>
            </a:pPr>
            <a:endParaRPr lang="hr-HR" dirty="0"/>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26</a:t>
            </a:fld>
            <a:endParaRPr lang="hr-HR"/>
          </a:p>
        </p:txBody>
      </p:sp>
      <p:sp>
        <p:nvSpPr>
          <p:cNvPr id="5" name="Naslov 1"/>
          <p:cNvSpPr>
            <a:spLocks noGrp="1"/>
          </p:cNvSpPr>
          <p:nvPr>
            <p:ph type="title"/>
          </p:nvPr>
        </p:nvSpPr>
        <p:spPr>
          <a:xfrm>
            <a:off x="457200" y="629816"/>
            <a:ext cx="8229600" cy="1143000"/>
          </a:xfrm>
        </p:spPr>
        <p:txBody>
          <a:bodyPr>
            <a:normAutofit/>
          </a:bodyPr>
          <a:lstStyle/>
          <a:p>
            <a:pPr algn="ctr"/>
            <a:r>
              <a:rPr lang="hr-HR" sz="3600"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Hidroenenergija</a:t>
            </a:r>
            <a:r>
              <a:rPr lang="hr-HR" sz="3600" dirty="0" smtClean="0">
                <a:solidFill>
                  <a:schemeClr val="tx1"/>
                </a:solidFill>
                <a:latin typeface="Arial" pitchFamily="34" charset="0"/>
                <a:cs typeface="Arial" pitchFamily="34" charset="0"/>
              </a:rPr>
              <a:t/>
            </a:r>
            <a:br>
              <a:rPr lang="hr-HR" sz="3600" dirty="0" smtClean="0">
                <a:solidFill>
                  <a:schemeClr val="tx1"/>
                </a:solidFill>
                <a:latin typeface="Arial" pitchFamily="34" charset="0"/>
                <a:cs typeface="Arial" pitchFamily="34" charset="0"/>
              </a:rPr>
            </a:br>
            <a:endParaRPr lang="hr-HR" sz="3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broja slajda 3"/>
          <p:cNvSpPr>
            <a:spLocks noGrp="1"/>
          </p:cNvSpPr>
          <p:nvPr>
            <p:ph type="sldNum" sz="quarter" idx="12"/>
          </p:nvPr>
        </p:nvSpPr>
        <p:spPr/>
        <p:txBody>
          <a:bodyPr/>
          <a:lstStyle/>
          <a:p>
            <a:fld id="{242F7EE7-6EF3-47F1-94C3-2B17073CA86C}" type="slidenum">
              <a:rPr lang="hr-HR" smtClean="0"/>
              <a:pPr/>
              <a:t>27</a:t>
            </a:fld>
            <a:endParaRPr lang="hr-HR"/>
          </a:p>
        </p:txBody>
      </p:sp>
      <p:pic>
        <p:nvPicPr>
          <p:cNvPr id="5" name="Rezervirano mjesto sadržaja 4" descr="http://www.geog.pmf.unizg.hr/e_skola/geo/mini/obnov_izvori_energ/images/karta%202%20.jpg"/>
          <p:cNvPicPr>
            <a:picLocks noGrp="1"/>
          </p:cNvPicPr>
          <p:nvPr>
            <p:ph idx="1"/>
          </p:nvPr>
        </p:nvPicPr>
        <p:blipFill>
          <a:blip r:embed="rId2" cstate="print"/>
          <a:srcRect/>
          <a:stretch>
            <a:fillRect/>
          </a:stretch>
        </p:blipFill>
        <p:spPr bwMode="auto">
          <a:xfrm>
            <a:off x="1475656" y="476672"/>
            <a:ext cx="6120000" cy="5940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395536" y="1109464"/>
            <a:ext cx="8229600" cy="5631904"/>
          </a:xfrm>
        </p:spPr>
        <p:txBody>
          <a:bodyPr>
            <a:normAutofit/>
          </a:bodyPr>
          <a:lstStyle/>
          <a:p>
            <a:pPr algn="just">
              <a:buNone/>
            </a:pPr>
            <a:r>
              <a:rPr lang="hr-HR" dirty="0" smtClean="0"/>
              <a:t>	</a:t>
            </a:r>
            <a:r>
              <a:rPr lang="hr-HR" dirty="0" smtClean="0"/>
              <a:t>	</a:t>
            </a:r>
            <a:r>
              <a:rPr lang="hr-HR" sz="2400" dirty="0" smtClean="0">
                <a:latin typeface="Arial" pitchFamily="34" charset="0"/>
                <a:cs typeface="Arial" pitchFamily="34" charset="0"/>
              </a:rPr>
              <a:t>U </a:t>
            </a:r>
            <a:r>
              <a:rPr lang="hr-HR" sz="2400" dirty="0" smtClean="0">
                <a:latin typeface="Arial" pitchFamily="34" charset="0"/>
                <a:cs typeface="Arial" pitchFamily="34" charset="0"/>
              </a:rPr>
              <a:t>strukturi elektroenergetskog sustava Hrvatske, više od polovice izvora čine hidroelektrane, što je i vidljivo iz priložene karte . Razvoj energetskog korištenja vodnih snaga u Hrvatskoj započinje još 1895. godine s prvom hidroelektranom izgrađenom na Skradinskom buku na rijeci Krki - današnjom HE Jaruga. Godine 1904. izgrađena je nova HE Jaruga instalirane snage 5,4 MW. Potom slijede HE </a:t>
            </a:r>
            <a:r>
              <a:rPr lang="hr-HR" sz="2400" dirty="0" err="1" smtClean="0">
                <a:latin typeface="Arial" pitchFamily="34" charset="0"/>
                <a:cs typeface="Arial" pitchFamily="34" charset="0"/>
              </a:rPr>
              <a:t>Miljacka</a:t>
            </a:r>
            <a:r>
              <a:rPr lang="hr-HR" sz="2400" dirty="0" smtClean="0">
                <a:latin typeface="Arial" pitchFamily="34" charset="0"/>
                <a:cs typeface="Arial" pitchFamily="34" charset="0"/>
              </a:rPr>
              <a:t> izgrađena 1906. godine (</a:t>
            </a:r>
            <a:r>
              <a:rPr lang="hr-HR" sz="2400" dirty="0" err="1" smtClean="0">
                <a:latin typeface="Arial" pitchFamily="34" charset="0"/>
                <a:cs typeface="Arial" pitchFamily="34" charset="0"/>
              </a:rPr>
              <a:t>Manojlovac</a:t>
            </a:r>
            <a:r>
              <a:rPr lang="hr-HR" sz="2400" dirty="0" smtClean="0">
                <a:latin typeface="Arial" pitchFamily="34" charset="0"/>
                <a:cs typeface="Arial" pitchFamily="34" charset="0"/>
              </a:rPr>
              <a:t>) na rijeci Krki, HE Ozalj (1908. godine) na rijeci Kupi, HE Kraljevac (1912. godine) na rijeci Cetini </a:t>
            </a:r>
            <a:r>
              <a:rPr lang="hr-HR" sz="2400" dirty="0" err="1" smtClean="0">
                <a:latin typeface="Arial" pitchFamily="34" charset="0"/>
                <a:cs typeface="Arial" pitchFamily="34" charset="0"/>
              </a:rPr>
              <a:t>itd</a:t>
            </a:r>
            <a:r>
              <a:rPr lang="hr-HR" sz="2400" dirty="0" smtClean="0">
                <a:latin typeface="Arial" pitchFamily="34" charset="0"/>
                <a:cs typeface="Arial" pitchFamily="34" charset="0"/>
              </a:rPr>
              <a:t>. </a:t>
            </a:r>
          </a:p>
          <a:p>
            <a:pPr algn="just">
              <a:buNone/>
            </a:pPr>
            <a:r>
              <a:rPr lang="hr-HR" sz="2400" dirty="0" smtClean="0">
                <a:latin typeface="Arial" pitchFamily="34" charset="0"/>
                <a:cs typeface="Arial" pitchFamily="34" charset="0"/>
              </a:rPr>
              <a:t>	 Danas je u pogonu 25 hidroelektrana u Hrvatskoj. </a:t>
            </a:r>
          </a:p>
          <a:p>
            <a:endParaRPr lang="hr-HR" dirty="0"/>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28</a:t>
            </a:fld>
            <a:endParaRPr lang="hr-H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1253480"/>
            <a:ext cx="8229600" cy="5631904"/>
          </a:xfrm>
        </p:spPr>
        <p:txBody>
          <a:bodyPr>
            <a:normAutofit/>
          </a:bodyPr>
          <a:lstStyle/>
          <a:p>
            <a:pPr algn="just">
              <a:buNone/>
            </a:pPr>
            <a:r>
              <a:rPr lang="hr-HR" sz="2400" dirty="0" smtClean="0">
                <a:latin typeface="Arial" pitchFamily="34" charset="0"/>
                <a:cs typeface="Arial" pitchFamily="34" charset="0"/>
              </a:rPr>
              <a:t>	Protočne hidroelektrane su one koje nemaju uzvodnu akumulaciju ili se njihova akumulacija može isprazniti za manje od dva sata rada kod nazivne snage. </a:t>
            </a:r>
          </a:p>
          <a:p>
            <a:pPr algn="just">
              <a:buNone/>
            </a:pPr>
            <a:r>
              <a:rPr lang="hr-HR" sz="2400" dirty="0" smtClean="0">
                <a:latin typeface="Arial" pitchFamily="34" charset="0"/>
                <a:cs typeface="Arial" pitchFamily="34" charset="0"/>
              </a:rPr>
              <a:t>	</a:t>
            </a:r>
          </a:p>
          <a:p>
            <a:pPr algn="just">
              <a:buNone/>
            </a:pPr>
            <a:r>
              <a:rPr lang="hr-HR" sz="2400" dirty="0" smtClean="0">
                <a:latin typeface="Arial" pitchFamily="34" charset="0"/>
                <a:cs typeface="Arial" pitchFamily="34" charset="0"/>
              </a:rPr>
              <a:t>	Akumulacijske hidroelektrane su najčešći način dobivanja električne energije iz energije vode. </a:t>
            </a:r>
          </a:p>
          <a:p>
            <a:pPr algn="just">
              <a:buNone/>
            </a:pPr>
            <a:r>
              <a:rPr lang="hr-HR" sz="2400" dirty="0" smtClean="0">
                <a:latin typeface="Arial" pitchFamily="34" charset="0"/>
                <a:cs typeface="Arial" pitchFamily="34" charset="0"/>
              </a:rPr>
              <a:t>	</a:t>
            </a:r>
          </a:p>
          <a:p>
            <a:pPr algn="just">
              <a:buNone/>
            </a:pPr>
            <a:r>
              <a:rPr lang="hr-HR" sz="2400" dirty="0" smtClean="0">
                <a:latin typeface="Arial" pitchFamily="34" charset="0"/>
                <a:cs typeface="Arial" pitchFamily="34" charset="0"/>
              </a:rPr>
              <a:t>	Reverzibilne  -  kod njih se  voda pumpa iz donjeg jezera u gornju akumulaciju (noću). Danju se elektrana prebacuje na proizvodnju električne energije i tada se prazni gornja akumulacija.</a:t>
            </a:r>
          </a:p>
          <a:p>
            <a:pPr>
              <a:buNone/>
            </a:pPr>
            <a:endParaRPr lang="hr-HR" dirty="0"/>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29</a:t>
            </a:fld>
            <a:endParaRPr lang="hr-H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413792"/>
            <a:ext cx="8229600" cy="1143000"/>
          </a:xfrm>
        </p:spPr>
        <p:txBody>
          <a:bodyPr>
            <a:normAutofit/>
          </a:bodyPr>
          <a:lstStyle/>
          <a:p>
            <a:pPr algn="ctr"/>
            <a:r>
              <a:rPr lang="hr-HR" sz="36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Biomasa</a:t>
            </a:r>
            <a:r>
              <a:rPr lang="hr-HR" sz="3600" dirty="0" smtClean="0">
                <a:solidFill>
                  <a:schemeClr val="tx1"/>
                </a:solidFill>
                <a:latin typeface="Arial" pitchFamily="34" charset="0"/>
                <a:cs typeface="Arial" pitchFamily="34" charset="0"/>
              </a:rPr>
              <a:t/>
            </a:r>
            <a:br>
              <a:rPr lang="hr-HR" sz="3600" dirty="0" smtClean="0">
                <a:solidFill>
                  <a:schemeClr val="tx1"/>
                </a:solidFill>
                <a:latin typeface="Arial" pitchFamily="34" charset="0"/>
                <a:cs typeface="Arial" pitchFamily="34" charset="0"/>
              </a:rPr>
            </a:br>
            <a:endParaRPr lang="hr-HR" sz="3600" dirty="0">
              <a:solidFill>
                <a:schemeClr val="tx1"/>
              </a:solidFill>
              <a:latin typeface="Arial" pitchFamily="34" charset="0"/>
              <a:cs typeface="Arial" pitchFamily="34" charset="0"/>
            </a:endParaRPr>
          </a:p>
        </p:txBody>
      </p:sp>
      <p:sp>
        <p:nvSpPr>
          <p:cNvPr id="3" name="Rezervirano mjesto sadržaja 2"/>
          <p:cNvSpPr>
            <a:spLocks noGrp="1"/>
          </p:cNvSpPr>
          <p:nvPr>
            <p:ph idx="1"/>
          </p:nvPr>
        </p:nvSpPr>
        <p:spPr>
          <a:xfrm>
            <a:off x="457200" y="1412776"/>
            <a:ext cx="8229600" cy="4389120"/>
          </a:xfrm>
        </p:spPr>
        <p:txBody>
          <a:bodyPr>
            <a:normAutofit/>
          </a:bodyPr>
          <a:lstStyle/>
          <a:p>
            <a:pPr algn="just">
              <a:buNone/>
            </a:pPr>
            <a:r>
              <a:rPr lang="hr-HR" dirty="0" smtClean="0">
                <a:latin typeface="Arial" pitchFamily="34" charset="0"/>
                <a:cs typeface="Arial" pitchFamily="34" charset="0"/>
              </a:rPr>
              <a:t>	</a:t>
            </a:r>
            <a:r>
              <a:rPr lang="hr-HR" sz="2400" dirty="0" smtClean="0">
                <a:latin typeface="Arial" pitchFamily="34" charset="0"/>
                <a:cs typeface="Arial" pitchFamily="34" charset="0"/>
              </a:rPr>
              <a:t>Biomasa je obnovljiv izvor energije, a čine je brojni proizvodi biljnog i životinjskog svijeta. Može se izravno pretvarati u energiju izgaranjem, te tako proizvesti vodena para za grijanje u industriji i kućanstvima, ili dobivati električna energija u malim termoelektranama. </a:t>
            </a:r>
            <a:endParaRPr lang="hr-HR" sz="2400" dirty="0">
              <a:latin typeface="Arial" pitchFamily="34" charset="0"/>
              <a:cs typeface="Arial" pitchFamily="34" charset="0"/>
            </a:endParaRPr>
          </a:p>
        </p:txBody>
      </p:sp>
      <p:sp>
        <p:nvSpPr>
          <p:cNvPr id="7" name="Rezervirano mjesto broja slajda 6"/>
          <p:cNvSpPr>
            <a:spLocks noGrp="1"/>
          </p:cNvSpPr>
          <p:nvPr>
            <p:ph type="sldNum" sz="quarter" idx="12"/>
          </p:nvPr>
        </p:nvSpPr>
        <p:spPr/>
        <p:txBody>
          <a:bodyPr/>
          <a:lstStyle/>
          <a:p>
            <a:fld id="{242F7EE7-6EF3-47F1-94C3-2B17073CA86C}" type="slidenum">
              <a:rPr lang="hr-HR" smtClean="0"/>
              <a:pPr/>
              <a:t>3</a:t>
            </a:fld>
            <a:endParaRPr lang="hr-H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broja slajda 3"/>
          <p:cNvSpPr>
            <a:spLocks noGrp="1"/>
          </p:cNvSpPr>
          <p:nvPr>
            <p:ph type="sldNum" sz="quarter" idx="12"/>
          </p:nvPr>
        </p:nvSpPr>
        <p:spPr/>
        <p:txBody>
          <a:bodyPr/>
          <a:lstStyle/>
          <a:p>
            <a:fld id="{242F7EE7-6EF3-47F1-94C3-2B17073CA86C}" type="slidenum">
              <a:rPr lang="hr-HR" smtClean="0"/>
              <a:pPr/>
              <a:t>30</a:t>
            </a:fld>
            <a:endParaRPr lang="hr-HR"/>
          </a:p>
        </p:txBody>
      </p:sp>
      <p:pic>
        <p:nvPicPr>
          <p:cNvPr id="5" name="Rezervirano mjesto sadržaja 4" descr="http://www.geog.pmf.unizg.hr/e_skola/geo/mini/obnov_izvori_energ/images/slika%2011!.jpg"/>
          <p:cNvPicPr>
            <a:picLocks noGrp="1"/>
          </p:cNvPicPr>
          <p:nvPr>
            <p:ph idx="1"/>
          </p:nvPr>
        </p:nvPicPr>
        <p:blipFill>
          <a:blip r:embed="rId2" cstate="print"/>
          <a:srcRect/>
          <a:stretch>
            <a:fillRect/>
          </a:stretch>
        </p:blipFill>
        <p:spPr bwMode="auto">
          <a:xfrm>
            <a:off x="467544" y="288032"/>
            <a:ext cx="4283968" cy="3140968"/>
          </a:xfrm>
          <a:prstGeom prst="rect">
            <a:avLst/>
          </a:prstGeom>
          <a:ln>
            <a:noFill/>
          </a:ln>
          <a:effectLst>
            <a:softEdge rad="112500"/>
          </a:effectLst>
        </p:spPr>
      </p:pic>
      <p:sp>
        <p:nvSpPr>
          <p:cNvPr id="6" name="TekstniOkvir 5"/>
          <p:cNvSpPr txBox="1"/>
          <p:nvPr/>
        </p:nvSpPr>
        <p:spPr>
          <a:xfrm>
            <a:off x="467544" y="3068960"/>
            <a:ext cx="4248472" cy="323165"/>
          </a:xfrm>
          <a:prstGeom prst="rect">
            <a:avLst/>
          </a:prstGeom>
          <a:noFill/>
        </p:spPr>
        <p:txBody>
          <a:bodyPr wrap="square" rtlCol="0">
            <a:spAutoFit/>
          </a:bodyPr>
          <a:lstStyle/>
          <a:p>
            <a:pPr algn="ctr"/>
            <a:r>
              <a:rPr lang="hr-HR" sz="1500" b="1" dirty="0">
                <a:latin typeface="Arial" pitchFamily="34" charset="0"/>
                <a:cs typeface="Arial" pitchFamily="34" charset="0"/>
              </a:rPr>
              <a:t>Ozaljska </a:t>
            </a:r>
            <a:r>
              <a:rPr lang="hr-HR" sz="1500" b="1" dirty="0" smtClean="0">
                <a:latin typeface="Arial" pitchFamily="34" charset="0"/>
                <a:cs typeface="Arial" pitchFamily="34" charset="0"/>
              </a:rPr>
              <a:t>„Munjara</a:t>
            </a:r>
            <a:r>
              <a:rPr lang="hr-HR" sz="1500" b="1" dirty="0" smtClean="0">
                <a:latin typeface="Arial" pitchFamily="34" charset="0"/>
                <a:cs typeface="Arial" pitchFamily="34" charset="0"/>
              </a:rPr>
              <a:t>”</a:t>
            </a:r>
            <a:r>
              <a:rPr lang="hr-HR" sz="1500" b="1" dirty="0" smtClean="0">
                <a:latin typeface="Arial" pitchFamily="34" charset="0"/>
                <a:cs typeface="Arial" pitchFamily="34" charset="0"/>
              </a:rPr>
              <a:t> </a:t>
            </a:r>
            <a:r>
              <a:rPr lang="hr-HR" sz="1500" b="1" dirty="0">
                <a:latin typeface="Arial" pitchFamily="34" charset="0"/>
                <a:cs typeface="Arial" pitchFamily="34" charset="0"/>
              </a:rPr>
              <a:t>iz 1908 g</a:t>
            </a:r>
          </a:p>
        </p:txBody>
      </p:sp>
      <p:pic>
        <p:nvPicPr>
          <p:cNvPr id="7" name="Slika 6" descr="http://www.geog.pmf.unizg.hr/e_skola/geo/mini/obnov_izvori_energ/images/slika%2012.jpg"/>
          <p:cNvPicPr/>
          <p:nvPr/>
        </p:nvPicPr>
        <p:blipFill>
          <a:blip r:embed="rId3" cstate="print"/>
          <a:srcRect/>
          <a:stretch>
            <a:fillRect/>
          </a:stretch>
        </p:blipFill>
        <p:spPr bwMode="auto">
          <a:xfrm>
            <a:off x="4716016" y="288032"/>
            <a:ext cx="3888432" cy="3212976"/>
          </a:xfrm>
          <a:prstGeom prst="rect">
            <a:avLst/>
          </a:prstGeom>
          <a:ln>
            <a:noFill/>
          </a:ln>
          <a:effectLst>
            <a:softEdge rad="112500"/>
          </a:effectLst>
        </p:spPr>
      </p:pic>
      <p:sp>
        <p:nvSpPr>
          <p:cNvPr id="8" name="TekstniOkvir 7"/>
          <p:cNvSpPr txBox="1"/>
          <p:nvPr/>
        </p:nvSpPr>
        <p:spPr>
          <a:xfrm>
            <a:off x="4788024" y="3068960"/>
            <a:ext cx="3816424" cy="323165"/>
          </a:xfrm>
          <a:prstGeom prst="rect">
            <a:avLst/>
          </a:prstGeom>
          <a:noFill/>
        </p:spPr>
        <p:txBody>
          <a:bodyPr wrap="square" rtlCol="0">
            <a:spAutoFit/>
          </a:bodyPr>
          <a:lstStyle/>
          <a:p>
            <a:pPr algn="ctr"/>
            <a:r>
              <a:rPr lang="hr-HR" sz="1500" b="1" dirty="0">
                <a:latin typeface="Arial" pitchFamily="34" charset="0"/>
                <a:cs typeface="Arial" pitchFamily="34" charset="0"/>
              </a:rPr>
              <a:t>Protočna HE </a:t>
            </a:r>
            <a:r>
              <a:rPr lang="hr-HR" sz="1500" b="1" dirty="0" err="1">
                <a:latin typeface="Arial" pitchFamily="34" charset="0"/>
                <a:cs typeface="Arial" pitchFamily="34" charset="0"/>
              </a:rPr>
              <a:t>Đale</a:t>
            </a:r>
            <a:r>
              <a:rPr lang="hr-HR" sz="1500" b="1" dirty="0">
                <a:latin typeface="Arial" pitchFamily="34" charset="0"/>
                <a:cs typeface="Arial" pitchFamily="34" charset="0"/>
              </a:rPr>
              <a:t> na rijeci Cetini </a:t>
            </a:r>
          </a:p>
        </p:txBody>
      </p:sp>
      <p:pic>
        <p:nvPicPr>
          <p:cNvPr id="9" name="Slika 8" descr="http://www.geog.pmf.unizg.hr/e_skola/geo/mini/obnov_izvori_energ/images/slika%2013.jpg"/>
          <p:cNvPicPr/>
          <p:nvPr/>
        </p:nvPicPr>
        <p:blipFill>
          <a:blip r:embed="rId4" cstate="print"/>
          <a:srcRect/>
          <a:stretch>
            <a:fillRect/>
          </a:stretch>
        </p:blipFill>
        <p:spPr bwMode="auto">
          <a:xfrm>
            <a:off x="467544" y="3429000"/>
            <a:ext cx="4283968" cy="2952328"/>
          </a:xfrm>
          <a:prstGeom prst="rect">
            <a:avLst/>
          </a:prstGeom>
          <a:ln>
            <a:noFill/>
          </a:ln>
          <a:effectLst>
            <a:softEdge rad="112500"/>
          </a:effectLst>
        </p:spPr>
      </p:pic>
      <p:sp>
        <p:nvSpPr>
          <p:cNvPr id="10" name="TekstniOkvir 9"/>
          <p:cNvSpPr txBox="1"/>
          <p:nvPr/>
        </p:nvSpPr>
        <p:spPr>
          <a:xfrm>
            <a:off x="467544" y="6021288"/>
            <a:ext cx="4248472" cy="323165"/>
          </a:xfrm>
          <a:prstGeom prst="rect">
            <a:avLst/>
          </a:prstGeom>
          <a:noFill/>
        </p:spPr>
        <p:txBody>
          <a:bodyPr wrap="square" rtlCol="0">
            <a:spAutoFit/>
          </a:bodyPr>
          <a:lstStyle/>
          <a:p>
            <a:pPr algn="ctr"/>
            <a:r>
              <a:rPr lang="hr-HR" sz="1500" b="1" dirty="0">
                <a:latin typeface="Arial" pitchFamily="34" charset="0"/>
                <a:cs typeface="Arial" pitchFamily="34" charset="0"/>
              </a:rPr>
              <a:t>Akumulacijska HE </a:t>
            </a:r>
            <a:r>
              <a:rPr lang="hr-HR" sz="1500" b="1" dirty="0" err="1">
                <a:latin typeface="Arial" pitchFamily="34" charset="0"/>
                <a:cs typeface="Arial" pitchFamily="34" charset="0"/>
              </a:rPr>
              <a:t>Lešće</a:t>
            </a:r>
            <a:r>
              <a:rPr lang="hr-HR" sz="1500" b="1" dirty="0">
                <a:latin typeface="Arial" pitchFamily="34" charset="0"/>
                <a:cs typeface="Arial" pitchFamily="34" charset="0"/>
              </a:rPr>
              <a:t> na Dobri </a:t>
            </a:r>
          </a:p>
        </p:txBody>
      </p:sp>
      <p:pic>
        <p:nvPicPr>
          <p:cNvPr id="11" name="Slika 10" descr="http://www.geog.pmf.unizg.hr/e_skola/geo/mini/obnov_izvori_energ/images/slika%2014.jpg"/>
          <p:cNvPicPr/>
          <p:nvPr/>
        </p:nvPicPr>
        <p:blipFill>
          <a:blip r:embed="rId5" cstate="print"/>
          <a:srcRect/>
          <a:stretch>
            <a:fillRect/>
          </a:stretch>
        </p:blipFill>
        <p:spPr bwMode="auto">
          <a:xfrm>
            <a:off x="4716016" y="3501008"/>
            <a:ext cx="3888432" cy="2880320"/>
          </a:xfrm>
          <a:prstGeom prst="rect">
            <a:avLst/>
          </a:prstGeom>
          <a:ln>
            <a:noFill/>
          </a:ln>
          <a:effectLst>
            <a:softEdge rad="112500"/>
          </a:effectLst>
        </p:spPr>
      </p:pic>
      <p:sp>
        <p:nvSpPr>
          <p:cNvPr id="1025" name="Rectangle 1"/>
          <p:cNvSpPr>
            <a:spLocks noChangeArrowheads="1"/>
          </p:cNvSpPr>
          <p:nvPr/>
        </p:nvSpPr>
        <p:spPr bwMode="auto">
          <a:xfrm>
            <a:off x="4716016" y="6039726"/>
            <a:ext cx="3888432" cy="3231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sz="1500" b="1" i="0" u="none" strike="noStrike" cap="none" normalizeH="0" baseline="0" dirty="0" smtClean="0">
                <a:ln>
                  <a:noFill/>
                </a:ln>
                <a:solidFill>
                  <a:schemeClr val="tx1">
                    <a:lumMod val="95000"/>
                    <a:lumOff val="5000"/>
                  </a:schemeClr>
                </a:solidFill>
                <a:effectLst/>
                <a:latin typeface="Arial" pitchFamily="34" charset="0"/>
                <a:ea typeface="Times New Roman" pitchFamily="18" charset="0"/>
                <a:cs typeface="Arial" pitchFamily="34" charset="0"/>
              </a:rPr>
              <a:t>Reverzibilna HE Velebit na rijeci Zrmanji</a:t>
            </a:r>
            <a:endParaRPr kumimoji="0" lang="hr-HR" sz="1500" b="1"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67544" y="1340768"/>
            <a:ext cx="8229600" cy="4752528"/>
          </a:xfrm>
        </p:spPr>
        <p:txBody>
          <a:bodyPr>
            <a:normAutofit/>
          </a:bodyPr>
          <a:lstStyle/>
          <a:p>
            <a:pPr marL="0" indent="0">
              <a:buNone/>
            </a:pPr>
            <a:r>
              <a:rPr lang="hr-HR" sz="2400" dirty="0" smtClean="0">
                <a:latin typeface="Arial" pitchFamily="34" charset="0"/>
                <a:cs typeface="Arial" pitchFamily="34" charset="0"/>
              </a:rPr>
              <a:t>Za sve hidroelektrane HEP-a je dobila Zeleni certifikat za proizvodnju električne energije iz obnovljivih izvora. Temeljno obilježje hidroelektrana hrvatskog elektroenergetskog sustava je dugogodišnji rad i starost postrojenja. Primjerice, najmlađe hidroelektrane HE Dubrava i HE </a:t>
            </a:r>
            <a:r>
              <a:rPr lang="hr-HR" sz="2400" dirty="0" err="1" smtClean="0">
                <a:latin typeface="Arial" pitchFamily="34" charset="0"/>
                <a:cs typeface="Arial" pitchFamily="34" charset="0"/>
              </a:rPr>
              <a:t>Đale</a:t>
            </a:r>
            <a:r>
              <a:rPr lang="hr-HR" sz="2400" dirty="0" smtClean="0">
                <a:latin typeface="Arial" pitchFamily="34" charset="0"/>
                <a:cs typeface="Arial" pitchFamily="34" charset="0"/>
              </a:rPr>
              <a:t> puštene su u rad 1989. godine. Stoga je potrebna njihova revitalizacija, koja se provodi sukladno financijskim mogućnostima Hrvatske elektroprivrede.</a:t>
            </a:r>
          </a:p>
          <a:p>
            <a:endParaRPr lang="hr-HR" dirty="0"/>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31</a:t>
            </a:fld>
            <a:endParaRPr lang="hr-H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1124744"/>
            <a:ext cx="8229600" cy="4248472"/>
          </a:xfrm>
        </p:spPr>
        <p:txBody>
          <a:bodyPr/>
          <a:lstStyle/>
          <a:p>
            <a:pPr algn="ctr">
              <a:buNone/>
            </a:pPr>
            <a:endParaRPr lang="hr-HR" dirty="0" smtClean="0"/>
          </a:p>
          <a:p>
            <a:pPr marL="0" indent="0" algn="just">
              <a:buNone/>
            </a:pPr>
            <a:r>
              <a:rPr lang="hr-HR" sz="2400" dirty="0" smtClean="0">
                <a:latin typeface="Arial" pitchFamily="34" charset="0"/>
                <a:cs typeface="Arial" pitchFamily="34" charset="0"/>
              </a:rPr>
              <a:t>Vjetar je horizontalna komponenta strujanja zraka prouzročena toplinskom razlikom, odnosno razlikom tlaka susjednih područja. U osnovi, vjetar pokreće Sunčevo zračenje. Procjenjuje se da Sunce zrači na Zemlju svakog sata energiju od 10 na 14 kWh, od čega se 1% do 2% pretvara u vjetar. Budući da se proces pokretanja vjetra nikada ne zaustavlja, vjetar je obnovljiv izvor energije.</a:t>
            </a:r>
            <a:endParaRPr lang="hr-HR" sz="2400" dirty="0">
              <a:latin typeface="Arial" pitchFamily="34" charset="0"/>
              <a:cs typeface="Arial" pitchFamily="34" charset="0"/>
            </a:endParaRPr>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32</a:t>
            </a:fld>
            <a:endParaRPr lang="hr-HR"/>
          </a:p>
        </p:txBody>
      </p:sp>
      <p:sp>
        <p:nvSpPr>
          <p:cNvPr id="5" name="Naslov 1"/>
          <p:cNvSpPr>
            <a:spLocks noGrp="1"/>
          </p:cNvSpPr>
          <p:nvPr>
            <p:ph type="title"/>
          </p:nvPr>
        </p:nvSpPr>
        <p:spPr>
          <a:xfrm>
            <a:off x="457200" y="629816"/>
            <a:ext cx="8229600" cy="1143000"/>
          </a:xfrm>
        </p:spPr>
        <p:txBody>
          <a:bodyPr>
            <a:normAutofit/>
          </a:bodyPr>
          <a:lstStyle/>
          <a:p>
            <a:pPr algn="ctr"/>
            <a:r>
              <a:rPr lang="hr-HR" sz="36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Energija </a:t>
            </a:r>
            <a:r>
              <a:rPr lang="hr-HR" sz="36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vjetra</a:t>
            </a:r>
            <a:r>
              <a:rPr lang="hr-HR" sz="3600" dirty="0" smtClean="0">
                <a:solidFill>
                  <a:schemeClr val="tx1"/>
                </a:solidFill>
                <a:latin typeface="Arial" pitchFamily="34" charset="0"/>
                <a:cs typeface="Arial" pitchFamily="34" charset="0"/>
              </a:rPr>
              <a:t/>
            </a:r>
            <a:br>
              <a:rPr lang="hr-HR" sz="3600" dirty="0" smtClean="0">
                <a:solidFill>
                  <a:schemeClr val="tx1"/>
                </a:solidFill>
                <a:latin typeface="Arial" pitchFamily="34" charset="0"/>
                <a:cs typeface="Arial" pitchFamily="34" charset="0"/>
              </a:rPr>
            </a:br>
            <a:endParaRPr lang="hr-HR" sz="3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1556792"/>
            <a:ext cx="8229600" cy="4389120"/>
          </a:xfrm>
        </p:spPr>
        <p:txBody>
          <a:bodyPr/>
          <a:lstStyle/>
          <a:p>
            <a:pPr marL="0" indent="0" algn="just">
              <a:buNone/>
            </a:pPr>
            <a:r>
              <a:rPr lang="hr-HR" sz="2400" dirty="0" smtClean="0">
                <a:latin typeface="Arial" pitchFamily="34" charset="0"/>
                <a:cs typeface="Arial" pitchFamily="34" charset="0"/>
              </a:rPr>
              <a:t>Energija vjetra je oblik solarne energije, stvorena cirkulacijom u Zemljinoj atmosferi, kojoj je uzrok toplina Sunca. Ljudi su koristili energiju vjetra tisućama godina putem jedrenjaka ili vjetrenjača. Energija vjetra može biti korištena direktno ili može biti pretvorena u visokovrijednu, prilagodljivu i upotrebljivu energiju - električnu.</a:t>
            </a:r>
          </a:p>
          <a:p>
            <a:endParaRPr lang="hr-HR" dirty="0"/>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33</a:t>
            </a:fld>
            <a:endParaRPr lang="hr-H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broja slajda 3"/>
          <p:cNvSpPr>
            <a:spLocks noGrp="1"/>
          </p:cNvSpPr>
          <p:nvPr>
            <p:ph type="sldNum" sz="quarter" idx="12"/>
          </p:nvPr>
        </p:nvSpPr>
        <p:spPr/>
        <p:txBody>
          <a:bodyPr/>
          <a:lstStyle/>
          <a:p>
            <a:fld id="{242F7EE7-6EF3-47F1-94C3-2B17073CA86C}" type="slidenum">
              <a:rPr lang="hr-HR" smtClean="0"/>
              <a:pPr/>
              <a:t>34</a:t>
            </a:fld>
            <a:endParaRPr lang="hr-HR"/>
          </a:p>
        </p:txBody>
      </p:sp>
      <p:sp>
        <p:nvSpPr>
          <p:cNvPr id="6" name="Rezervirano mjesto sadržaja 5"/>
          <p:cNvSpPr>
            <a:spLocks noGrp="1"/>
          </p:cNvSpPr>
          <p:nvPr>
            <p:ph idx="1"/>
          </p:nvPr>
        </p:nvSpPr>
        <p:spPr>
          <a:xfrm>
            <a:off x="457200" y="692696"/>
            <a:ext cx="8229600" cy="5631904"/>
          </a:xfrm>
        </p:spPr>
        <p:txBody>
          <a:bodyPr>
            <a:normAutofit/>
          </a:bodyPr>
          <a:lstStyle/>
          <a:p>
            <a:pPr algn="just">
              <a:buNone/>
            </a:pPr>
            <a:r>
              <a:rPr lang="hr-HR" dirty="0" smtClean="0"/>
              <a:t>	</a:t>
            </a:r>
            <a:r>
              <a:rPr lang="hr-HR" sz="2400" dirty="0" smtClean="0">
                <a:latin typeface="Arial" pitchFamily="34" charset="0"/>
                <a:cs typeface="Arial" pitchFamily="34" charset="0"/>
              </a:rPr>
              <a:t>Iskorištavanje energije vjetra je najbrže rastući segment proizvodnje energije iz obnovljivih izvora. Zbog početne ekonomske neisplativosti i nestalnosti vjetra, instalacija </a:t>
            </a:r>
            <a:r>
              <a:rPr lang="hr-HR" sz="2400" dirty="0" err="1" smtClean="0">
                <a:latin typeface="Arial" pitchFamily="34" charset="0"/>
                <a:cs typeface="Arial" pitchFamily="34" charset="0"/>
              </a:rPr>
              <a:t>vjetroelektrana</a:t>
            </a:r>
            <a:r>
              <a:rPr lang="hr-HR" sz="2400" dirty="0" smtClean="0">
                <a:latin typeface="Arial" pitchFamily="34" charset="0"/>
                <a:cs typeface="Arial" pitchFamily="34" charset="0"/>
              </a:rPr>
              <a:t> je do sada bila privilegija koju su mogle priuštiti samo bogate zemlje. </a:t>
            </a:r>
          </a:p>
          <a:p>
            <a:endParaRPr lang="hr-HR" dirty="0"/>
          </a:p>
        </p:txBody>
      </p:sp>
      <p:pic>
        <p:nvPicPr>
          <p:cNvPr id="8" name="Rezervirano mjesto sadržaja 4" descr="http://www.geog.pmf.unizg.hr/e_skola/geo/mini/obnov_izvori_energ/images/slika%2018.jpg"/>
          <p:cNvPicPr>
            <a:picLocks/>
          </p:cNvPicPr>
          <p:nvPr/>
        </p:nvPicPr>
        <p:blipFill>
          <a:blip r:embed="rId2" cstate="print"/>
          <a:srcRect/>
          <a:stretch>
            <a:fillRect/>
          </a:stretch>
        </p:blipFill>
        <p:spPr bwMode="auto">
          <a:xfrm>
            <a:off x="683568" y="2924944"/>
            <a:ext cx="3960440" cy="3543300"/>
          </a:xfrm>
          <a:prstGeom prst="rect">
            <a:avLst/>
          </a:prstGeom>
          <a:ln>
            <a:noFill/>
          </a:ln>
          <a:effectLst>
            <a:softEdge rad="112500"/>
          </a:effectLst>
        </p:spPr>
      </p:pic>
      <p:pic>
        <p:nvPicPr>
          <p:cNvPr id="9" name="il_fi" descr="http://www.tehno-dom.hr/~tehnodom/images/stories/energija/kako-rade.jpg"/>
          <p:cNvPicPr/>
          <p:nvPr/>
        </p:nvPicPr>
        <p:blipFill>
          <a:blip r:embed="rId3" cstate="print"/>
          <a:srcRect/>
          <a:stretch>
            <a:fillRect/>
          </a:stretch>
        </p:blipFill>
        <p:spPr bwMode="auto">
          <a:xfrm>
            <a:off x="5004048" y="2852936"/>
            <a:ext cx="3456384" cy="381642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965448"/>
            <a:ext cx="8229600" cy="5703912"/>
          </a:xfrm>
        </p:spPr>
        <p:txBody>
          <a:bodyPr>
            <a:normAutofit/>
          </a:bodyPr>
          <a:lstStyle/>
          <a:p>
            <a:pPr algn="just">
              <a:buNone/>
            </a:pPr>
            <a:r>
              <a:rPr lang="hr-HR" sz="2200" dirty="0" smtClean="0">
                <a:latin typeface="Arial" pitchFamily="34" charset="0"/>
                <a:cs typeface="Arial" pitchFamily="34" charset="0"/>
              </a:rPr>
              <a:t>	Trenutno je cijena izgradnje </a:t>
            </a:r>
            <a:r>
              <a:rPr lang="hr-HR" sz="2200" dirty="0" err="1" smtClean="0">
                <a:latin typeface="Arial" pitchFamily="34" charset="0"/>
                <a:cs typeface="Arial" pitchFamily="34" charset="0"/>
              </a:rPr>
              <a:t>vjetroelektrane</a:t>
            </a:r>
            <a:r>
              <a:rPr lang="hr-HR" sz="2200" dirty="0" smtClean="0">
                <a:latin typeface="Arial" pitchFamily="34" charset="0"/>
                <a:cs typeface="Arial" pitchFamily="34" charset="0"/>
              </a:rPr>
              <a:t> veća od cijene izgradnje termoelektrane (</a:t>
            </a:r>
            <a:r>
              <a:rPr lang="hr-HR" sz="2200" dirty="0" err="1" smtClean="0">
                <a:latin typeface="Arial" pitchFamily="34" charset="0"/>
                <a:cs typeface="Arial" pitchFamily="34" charset="0"/>
              </a:rPr>
              <a:t>vjetroelektrana</a:t>
            </a:r>
            <a:r>
              <a:rPr lang="hr-HR" sz="2200" dirty="0" smtClean="0">
                <a:latin typeface="Arial" pitchFamily="34" charset="0"/>
                <a:cs typeface="Arial" pitchFamily="34" charset="0"/>
              </a:rPr>
              <a:t> košta oko </a:t>
            </a:r>
            <a:r>
              <a:rPr lang="hr-HR" sz="2200" dirty="0" smtClean="0">
                <a:latin typeface="Arial" pitchFamily="34" charset="0"/>
                <a:cs typeface="Arial" pitchFamily="34" charset="0"/>
              </a:rPr>
              <a:t>           1000 </a:t>
            </a:r>
            <a:r>
              <a:rPr lang="hr-HR" sz="2200" dirty="0" smtClean="0">
                <a:latin typeface="Arial" pitchFamily="34" charset="0"/>
                <a:cs typeface="Arial" pitchFamily="34" charset="0"/>
              </a:rPr>
              <a:t>€/kW instalirane snage, a termoelektrana 700 €/kW), ali razvojem tehnologije ta razlika sve je manja. Udio energije vjetra u ukupnoj potrošnji energije je vrlo mali. Njemačka je trenutni lider u proizvodnji električne energije iz vjetra s 18.428 MW, a to je više od jedne trećine ukupno instalirane snage </a:t>
            </a:r>
            <a:r>
              <a:rPr lang="hr-HR" sz="2200" dirty="0" err="1" smtClean="0">
                <a:latin typeface="Arial" pitchFamily="34" charset="0"/>
                <a:cs typeface="Arial" pitchFamily="34" charset="0"/>
              </a:rPr>
              <a:t>vjetroelektrana</a:t>
            </a:r>
            <a:r>
              <a:rPr lang="hr-HR" sz="2200" dirty="0" smtClean="0">
                <a:latin typeface="Arial" pitchFamily="34" charset="0"/>
                <a:cs typeface="Arial" pitchFamily="34" charset="0"/>
              </a:rPr>
              <a:t> u svijetu. U Španjolskoj (10.027MW), Danskoj (3.122MW) i Italiji (1.717MW) također raste instalirani kapacitet. Od sveukupne proizvodnje električne energije Danska dobiva 14% od vjetra i dalje ubrzanim tempom gradi nove kapacitete. Namjera Danske je da takvim pristupom do 2030. godine 50% energetskih potreba kućanstava zadovolji iskorištavanjem energije vjetra. U SAD-u je trenutno instalirano 9.149 MW. </a:t>
            </a:r>
            <a:endParaRPr lang="hr-HR" sz="2200" dirty="0">
              <a:latin typeface="Arial" pitchFamily="34" charset="0"/>
              <a:cs typeface="Arial" pitchFamily="34" charset="0"/>
            </a:endParaRPr>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35</a:t>
            </a:fld>
            <a:endParaRPr lang="hr-H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395536" y="1268760"/>
            <a:ext cx="8229600" cy="4551784"/>
          </a:xfrm>
        </p:spPr>
        <p:txBody>
          <a:bodyPr>
            <a:normAutofit/>
          </a:bodyPr>
          <a:lstStyle/>
          <a:p>
            <a:pPr marL="0" indent="0" algn="just">
              <a:buNone/>
            </a:pPr>
            <a:r>
              <a:rPr lang="hr-HR" sz="2400" dirty="0" smtClean="0">
                <a:latin typeface="Arial" pitchFamily="34" charset="0"/>
                <a:cs typeface="Arial" pitchFamily="34" charset="0"/>
              </a:rPr>
              <a:t>Zemlje EU usvojile su smjernicu (2001/77/EU) o porastu udjela obnovljivih izvora u ukupnoj potrošnji u EU s 6% u 2001. godini na 12% u 2010. godini. Dodatno, Parlament EU je.2005. godine izglasao preporuku o daljnjem porastu udjela obnovljivih izvora u ukupnoj potrošnji na 20% u 2020. godini</a:t>
            </a:r>
            <a:r>
              <a:rPr lang="hr-HR" sz="2400" dirty="0" smtClean="0">
                <a:latin typeface="Arial" pitchFamily="34" charset="0"/>
                <a:cs typeface="Arial" pitchFamily="34" charset="0"/>
              </a:rPr>
              <a:t>.</a:t>
            </a:r>
          </a:p>
          <a:p>
            <a:pPr marL="0" indent="0" algn="just">
              <a:buNone/>
            </a:pPr>
            <a:r>
              <a:rPr lang="hr-HR" sz="2400" dirty="0">
                <a:latin typeface="Arial" pitchFamily="34" charset="0"/>
                <a:cs typeface="Arial" pitchFamily="34" charset="0"/>
              </a:rPr>
              <a:t>Za projekte </a:t>
            </a:r>
            <a:r>
              <a:rPr lang="hr-HR" sz="2400" dirty="0" err="1">
                <a:latin typeface="Arial" pitchFamily="34" charset="0"/>
                <a:cs typeface="Arial" pitchFamily="34" charset="0"/>
              </a:rPr>
              <a:t>vjetroelektrana</a:t>
            </a:r>
            <a:r>
              <a:rPr lang="hr-HR" sz="2400" dirty="0">
                <a:latin typeface="Arial" pitchFamily="34" charset="0"/>
                <a:cs typeface="Arial" pitchFamily="34" charset="0"/>
              </a:rPr>
              <a:t> do sada je iskazano najviše interesa na područjima Zadarske, Šibensko-kninske, Splitsko-dalmatinske, Dubrovačko-neretvanske županije, ali i nekih drugih županija, gdje se danas u različitim fazama pripreme nalazi više od 50 projekata. </a:t>
            </a:r>
          </a:p>
          <a:p>
            <a:pPr marL="0" indent="0" algn="just">
              <a:buNone/>
            </a:pPr>
            <a:endParaRPr lang="hr-HR" sz="2400" dirty="0">
              <a:latin typeface="Arial" pitchFamily="34" charset="0"/>
              <a:cs typeface="Arial" pitchFamily="34" charset="0"/>
            </a:endParaRPr>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36</a:t>
            </a:fld>
            <a:endParaRPr lang="hr-H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broja slajda 3"/>
          <p:cNvSpPr>
            <a:spLocks noGrp="1"/>
          </p:cNvSpPr>
          <p:nvPr>
            <p:ph type="sldNum" sz="quarter" idx="12"/>
          </p:nvPr>
        </p:nvSpPr>
        <p:spPr/>
        <p:txBody>
          <a:bodyPr/>
          <a:lstStyle/>
          <a:p>
            <a:fld id="{242F7EE7-6EF3-47F1-94C3-2B17073CA86C}" type="slidenum">
              <a:rPr lang="hr-HR" smtClean="0"/>
              <a:pPr/>
              <a:t>37</a:t>
            </a:fld>
            <a:endParaRPr lang="hr-HR"/>
          </a:p>
        </p:txBody>
      </p:sp>
      <p:graphicFrame>
        <p:nvGraphicFramePr>
          <p:cNvPr id="5" name="Tablica 4"/>
          <p:cNvGraphicFramePr>
            <a:graphicFrameLocks noGrp="1"/>
          </p:cNvGraphicFramePr>
          <p:nvPr>
            <p:extLst>
              <p:ext uri="{D42A27DB-BD31-4B8C-83A1-F6EECF244321}">
                <p14:modId xmlns:p14="http://schemas.microsoft.com/office/powerpoint/2010/main" val="2052195907"/>
              </p:ext>
            </p:extLst>
          </p:nvPr>
        </p:nvGraphicFramePr>
        <p:xfrm>
          <a:off x="-2" y="-2"/>
          <a:ext cx="9144001" cy="7193466"/>
        </p:xfrm>
        <a:graphic>
          <a:graphicData uri="http://schemas.openxmlformats.org/drawingml/2006/table">
            <a:tbl>
              <a:tblPr/>
              <a:tblGrid>
                <a:gridCol w="562681"/>
                <a:gridCol w="1738877"/>
                <a:gridCol w="1248939"/>
                <a:gridCol w="1027199"/>
                <a:gridCol w="1102574"/>
                <a:gridCol w="1071898"/>
                <a:gridCol w="1342721"/>
                <a:gridCol w="1049112"/>
              </a:tblGrid>
              <a:tr h="1403987">
                <a:tc>
                  <a:txBody>
                    <a:bodyPr/>
                    <a:lstStyle/>
                    <a:p>
                      <a:pPr algn="ctr">
                        <a:lnSpc>
                          <a:spcPct val="115000"/>
                        </a:lnSpc>
                        <a:spcAft>
                          <a:spcPts val="0"/>
                        </a:spcAft>
                      </a:pPr>
                      <a:r>
                        <a:rPr lang="hr-HR" sz="1400" b="1" kern="1200" dirty="0">
                          <a:solidFill>
                            <a:srgbClr val="FFFFFF"/>
                          </a:solidFill>
                          <a:latin typeface="Arial" pitchFamily="34" charset="0"/>
                          <a:ea typeface="Batang"/>
                          <a:cs typeface="Arial" pitchFamily="34" charset="0"/>
                        </a:rPr>
                        <a:t>R. br. </a:t>
                      </a:r>
                      <a:endParaRPr lang="hr-HR" sz="14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004E6D"/>
                    </a:solidFill>
                  </a:tcPr>
                </a:tc>
                <a:tc>
                  <a:txBody>
                    <a:bodyPr/>
                    <a:lstStyle/>
                    <a:p>
                      <a:pPr algn="ctr">
                        <a:lnSpc>
                          <a:spcPct val="115000"/>
                        </a:lnSpc>
                        <a:spcAft>
                          <a:spcPts val="0"/>
                        </a:spcAft>
                      </a:pPr>
                      <a:r>
                        <a:rPr lang="hr-HR" sz="1400" b="1" kern="1200" dirty="0">
                          <a:solidFill>
                            <a:srgbClr val="FFFFFF"/>
                          </a:solidFill>
                          <a:latin typeface="Arial" pitchFamily="34" charset="0"/>
                          <a:ea typeface="Batang"/>
                          <a:cs typeface="Arial" pitchFamily="34" charset="0"/>
                        </a:rPr>
                        <a:t>Naziv VE</a:t>
                      </a:r>
                      <a:endParaRPr lang="hr-HR" sz="14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004E6D"/>
                    </a:solidFill>
                  </a:tcPr>
                </a:tc>
                <a:tc>
                  <a:txBody>
                    <a:bodyPr/>
                    <a:lstStyle/>
                    <a:p>
                      <a:pPr algn="ctr">
                        <a:lnSpc>
                          <a:spcPct val="115000"/>
                        </a:lnSpc>
                        <a:spcAft>
                          <a:spcPts val="0"/>
                        </a:spcAft>
                      </a:pPr>
                      <a:r>
                        <a:rPr lang="hr-HR" sz="1400" b="1" kern="1200" dirty="0">
                          <a:solidFill>
                            <a:srgbClr val="FFFFFF"/>
                          </a:solidFill>
                          <a:latin typeface="Arial" pitchFamily="34" charset="0"/>
                          <a:ea typeface="Batang"/>
                          <a:cs typeface="Arial" pitchFamily="34" charset="0"/>
                        </a:rPr>
                        <a:t>Proizvođač</a:t>
                      </a:r>
                      <a:endParaRPr lang="hr-HR" sz="1400" dirty="0">
                        <a:latin typeface="Arial" pitchFamily="34" charset="0"/>
                        <a:ea typeface="Calibri"/>
                        <a:cs typeface="Arial" pitchFamily="34" charset="0"/>
                      </a:endParaRPr>
                    </a:p>
                    <a:p>
                      <a:pPr algn="ctr">
                        <a:lnSpc>
                          <a:spcPct val="115000"/>
                        </a:lnSpc>
                        <a:spcAft>
                          <a:spcPts val="0"/>
                        </a:spcAft>
                      </a:pPr>
                      <a:r>
                        <a:rPr lang="hr-HR" sz="1400" b="1" kern="1200" dirty="0">
                          <a:solidFill>
                            <a:srgbClr val="FFFFFF"/>
                          </a:solidFill>
                          <a:latin typeface="Arial" pitchFamily="34" charset="0"/>
                          <a:ea typeface="Batang"/>
                          <a:cs typeface="Arial" pitchFamily="34" charset="0"/>
                        </a:rPr>
                        <a:t>agregata</a:t>
                      </a:r>
                      <a:endParaRPr lang="hr-HR" sz="14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004E6D"/>
                    </a:solidFill>
                  </a:tcPr>
                </a:tc>
                <a:tc>
                  <a:txBody>
                    <a:bodyPr/>
                    <a:lstStyle/>
                    <a:p>
                      <a:pPr algn="ctr">
                        <a:lnSpc>
                          <a:spcPct val="115000"/>
                        </a:lnSpc>
                        <a:spcAft>
                          <a:spcPts val="0"/>
                        </a:spcAft>
                      </a:pPr>
                      <a:r>
                        <a:rPr lang="hr-HR" sz="1400" b="1" kern="1200" dirty="0">
                          <a:solidFill>
                            <a:srgbClr val="FFFFFF"/>
                          </a:solidFill>
                          <a:latin typeface="Arial" pitchFamily="34" charset="0"/>
                          <a:ea typeface="Batang"/>
                          <a:cs typeface="Arial" pitchFamily="34" charset="0"/>
                        </a:rPr>
                        <a:t>Broj agregata</a:t>
                      </a:r>
                      <a:endParaRPr lang="hr-HR" sz="1400" dirty="0">
                        <a:latin typeface="Arial" pitchFamily="34" charset="0"/>
                        <a:ea typeface="Calibri"/>
                        <a:cs typeface="Arial" pitchFamily="34" charset="0"/>
                      </a:endParaRPr>
                    </a:p>
                    <a:p>
                      <a:pPr algn="ctr">
                        <a:lnSpc>
                          <a:spcPct val="115000"/>
                        </a:lnSpc>
                        <a:spcAft>
                          <a:spcPts val="0"/>
                        </a:spcAft>
                      </a:pPr>
                      <a:r>
                        <a:rPr lang="hr-HR" sz="1400" b="1" kern="1200" dirty="0">
                          <a:solidFill>
                            <a:srgbClr val="FFFFFF"/>
                          </a:solidFill>
                          <a:latin typeface="Arial" pitchFamily="34" charset="0"/>
                          <a:ea typeface="Batang"/>
                          <a:cs typeface="Arial" pitchFamily="34" charset="0"/>
                        </a:rPr>
                        <a:t>(kom) </a:t>
                      </a:r>
                      <a:endParaRPr lang="hr-HR" sz="14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004E6D"/>
                    </a:solidFill>
                  </a:tcPr>
                </a:tc>
                <a:tc>
                  <a:txBody>
                    <a:bodyPr/>
                    <a:lstStyle/>
                    <a:p>
                      <a:pPr algn="ctr">
                        <a:lnSpc>
                          <a:spcPct val="115000"/>
                        </a:lnSpc>
                        <a:spcAft>
                          <a:spcPts val="0"/>
                        </a:spcAft>
                      </a:pPr>
                      <a:r>
                        <a:rPr lang="hr-HR" sz="1400" b="1" kern="1200" dirty="0">
                          <a:solidFill>
                            <a:srgbClr val="FFFFFF"/>
                          </a:solidFill>
                          <a:latin typeface="Arial" pitchFamily="34" charset="0"/>
                          <a:ea typeface="Batang"/>
                          <a:cs typeface="Arial" pitchFamily="34" charset="0"/>
                        </a:rPr>
                        <a:t>Jedinična snaga agregata </a:t>
                      </a:r>
                      <a:endParaRPr lang="hr-HR" sz="1400" dirty="0">
                        <a:latin typeface="Arial" pitchFamily="34" charset="0"/>
                        <a:ea typeface="Calibri"/>
                        <a:cs typeface="Arial" pitchFamily="34" charset="0"/>
                      </a:endParaRPr>
                    </a:p>
                    <a:p>
                      <a:pPr algn="ctr">
                        <a:lnSpc>
                          <a:spcPct val="115000"/>
                        </a:lnSpc>
                        <a:spcAft>
                          <a:spcPts val="0"/>
                        </a:spcAft>
                      </a:pPr>
                      <a:r>
                        <a:rPr lang="hr-HR" sz="1400" b="1" kern="1200" dirty="0">
                          <a:solidFill>
                            <a:srgbClr val="FFFFFF"/>
                          </a:solidFill>
                          <a:latin typeface="Arial" pitchFamily="34" charset="0"/>
                          <a:ea typeface="Batang"/>
                          <a:cs typeface="Arial" pitchFamily="34" charset="0"/>
                        </a:rPr>
                        <a:t> (kW)</a:t>
                      </a:r>
                      <a:endParaRPr lang="hr-HR" sz="14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004E6D"/>
                    </a:solidFill>
                  </a:tcPr>
                </a:tc>
                <a:tc>
                  <a:txBody>
                    <a:bodyPr/>
                    <a:lstStyle/>
                    <a:p>
                      <a:pPr algn="ctr">
                        <a:lnSpc>
                          <a:spcPct val="115000"/>
                        </a:lnSpc>
                        <a:spcAft>
                          <a:spcPts val="0"/>
                        </a:spcAft>
                      </a:pPr>
                      <a:r>
                        <a:rPr lang="hr-HR" sz="1400" b="1" kern="1200" dirty="0">
                          <a:solidFill>
                            <a:srgbClr val="FFFFFF"/>
                          </a:solidFill>
                          <a:latin typeface="Arial" pitchFamily="34" charset="0"/>
                          <a:ea typeface="Batang"/>
                          <a:cs typeface="Arial" pitchFamily="34" charset="0"/>
                        </a:rPr>
                        <a:t>Ukupna snaga VE </a:t>
                      </a:r>
                      <a:endParaRPr lang="hr-HR" sz="1400" dirty="0">
                        <a:latin typeface="Arial" pitchFamily="34" charset="0"/>
                        <a:ea typeface="Calibri"/>
                        <a:cs typeface="Arial" pitchFamily="34" charset="0"/>
                      </a:endParaRPr>
                    </a:p>
                    <a:p>
                      <a:pPr algn="ctr">
                        <a:lnSpc>
                          <a:spcPct val="115000"/>
                        </a:lnSpc>
                        <a:spcAft>
                          <a:spcPts val="0"/>
                        </a:spcAft>
                      </a:pPr>
                      <a:r>
                        <a:rPr lang="hr-HR" sz="1400" b="1" kern="1200" dirty="0">
                          <a:solidFill>
                            <a:srgbClr val="FFFFFF"/>
                          </a:solidFill>
                          <a:latin typeface="Arial" pitchFamily="34" charset="0"/>
                          <a:ea typeface="Batang"/>
                          <a:cs typeface="Arial" pitchFamily="34" charset="0"/>
                        </a:rPr>
                        <a:t>(kW)</a:t>
                      </a:r>
                      <a:endParaRPr lang="hr-HR" sz="14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004E6D"/>
                    </a:solidFill>
                  </a:tcPr>
                </a:tc>
                <a:tc>
                  <a:txBody>
                    <a:bodyPr/>
                    <a:lstStyle/>
                    <a:p>
                      <a:pPr algn="ctr">
                        <a:lnSpc>
                          <a:spcPct val="115000"/>
                        </a:lnSpc>
                        <a:spcAft>
                          <a:spcPts val="0"/>
                        </a:spcAft>
                      </a:pPr>
                      <a:r>
                        <a:rPr lang="hr-HR" sz="1400" b="1" kern="1200" dirty="0">
                          <a:solidFill>
                            <a:srgbClr val="FFFFFF"/>
                          </a:solidFill>
                          <a:latin typeface="Arial" pitchFamily="34" charset="0"/>
                          <a:ea typeface="Batang"/>
                          <a:cs typeface="Arial" pitchFamily="34" charset="0"/>
                        </a:rPr>
                        <a:t>Napon priključenja</a:t>
                      </a:r>
                      <a:endParaRPr lang="hr-HR" sz="1400" dirty="0">
                        <a:latin typeface="Arial" pitchFamily="34" charset="0"/>
                        <a:ea typeface="Calibri"/>
                        <a:cs typeface="Arial" pitchFamily="34" charset="0"/>
                      </a:endParaRPr>
                    </a:p>
                    <a:p>
                      <a:pPr algn="ctr">
                        <a:lnSpc>
                          <a:spcPct val="115000"/>
                        </a:lnSpc>
                        <a:spcAft>
                          <a:spcPts val="0"/>
                        </a:spcAft>
                      </a:pPr>
                      <a:r>
                        <a:rPr lang="hr-HR" sz="1400" b="1" kern="1200" dirty="0">
                          <a:solidFill>
                            <a:srgbClr val="FFFFFF"/>
                          </a:solidFill>
                          <a:latin typeface="Arial" pitchFamily="34" charset="0"/>
                          <a:ea typeface="Batang"/>
                          <a:cs typeface="Arial" pitchFamily="34" charset="0"/>
                        </a:rPr>
                        <a:t>(kV)</a:t>
                      </a:r>
                      <a:endParaRPr lang="hr-HR" sz="14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004E6D"/>
                    </a:solidFill>
                  </a:tcPr>
                </a:tc>
                <a:tc>
                  <a:txBody>
                    <a:bodyPr/>
                    <a:lstStyle/>
                    <a:p>
                      <a:pPr algn="ctr">
                        <a:lnSpc>
                          <a:spcPct val="115000"/>
                        </a:lnSpc>
                        <a:spcAft>
                          <a:spcPts val="0"/>
                        </a:spcAft>
                      </a:pPr>
                      <a:r>
                        <a:rPr lang="hr-HR" sz="1400" b="1" kern="1200" dirty="0">
                          <a:solidFill>
                            <a:srgbClr val="FFFFFF"/>
                          </a:solidFill>
                          <a:latin typeface="Arial" pitchFamily="34" charset="0"/>
                          <a:ea typeface="Batang"/>
                          <a:cs typeface="Arial" pitchFamily="34" charset="0"/>
                        </a:rPr>
                        <a:t>U</a:t>
                      </a:r>
                      <a:endParaRPr lang="hr-HR" sz="1400" dirty="0">
                        <a:latin typeface="Arial" pitchFamily="34" charset="0"/>
                        <a:ea typeface="Calibri"/>
                        <a:cs typeface="Arial" pitchFamily="34" charset="0"/>
                      </a:endParaRPr>
                    </a:p>
                    <a:p>
                      <a:pPr algn="ctr">
                        <a:lnSpc>
                          <a:spcPct val="115000"/>
                        </a:lnSpc>
                        <a:spcAft>
                          <a:spcPts val="0"/>
                        </a:spcAft>
                      </a:pPr>
                      <a:r>
                        <a:rPr lang="hr-HR" sz="1400" b="1" kern="1200" dirty="0">
                          <a:solidFill>
                            <a:srgbClr val="FFFFFF"/>
                          </a:solidFill>
                          <a:latin typeface="Arial" pitchFamily="34" charset="0"/>
                          <a:ea typeface="Batang"/>
                          <a:cs typeface="Arial" pitchFamily="34" charset="0"/>
                        </a:rPr>
                        <a:t>pogonu </a:t>
                      </a:r>
                      <a:r>
                        <a:rPr lang="hr-HR" sz="1400" b="1" kern="1200" dirty="0" err="1">
                          <a:solidFill>
                            <a:srgbClr val="FFFFFF"/>
                          </a:solidFill>
                          <a:latin typeface="Arial" pitchFamily="34" charset="0"/>
                          <a:ea typeface="Batang"/>
                          <a:cs typeface="Arial" pitchFamily="34" charset="0"/>
                        </a:rPr>
                        <a:t>od..</a:t>
                      </a:r>
                      <a:r>
                        <a:rPr lang="hr-HR" sz="1400" b="1" kern="1200" dirty="0">
                          <a:solidFill>
                            <a:srgbClr val="FFFFFF"/>
                          </a:solidFill>
                          <a:latin typeface="Arial" pitchFamily="34" charset="0"/>
                          <a:ea typeface="Batang"/>
                          <a:cs typeface="Arial" pitchFamily="34" charset="0"/>
                        </a:rPr>
                        <a:t>. </a:t>
                      </a:r>
                      <a:endParaRPr lang="hr-HR" sz="14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004E6D"/>
                    </a:solidFill>
                  </a:tcPr>
                </a:tc>
              </a:tr>
              <a:tr h="938600">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1.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err="1">
                          <a:solidFill>
                            <a:srgbClr val="000000"/>
                          </a:solidFill>
                          <a:latin typeface="Arial" pitchFamily="34" charset="0"/>
                          <a:ea typeface="Batang"/>
                          <a:cs typeface="Arial" pitchFamily="34" charset="0"/>
                        </a:rPr>
                        <a:t>Trtar</a:t>
                      </a:r>
                      <a:r>
                        <a:rPr lang="hr-HR" sz="1600" kern="1200" dirty="0">
                          <a:solidFill>
                            <a:srgbClr val="000000"/>
                          </a:solidFill>
                          <a:latin typeface="Arial" pitchFamily="34" charset="0"/>
                          <a:ea typeface="Batang"/>
                          <a:cs typeface="Arial" pitchFamily="34" charset="0"/>
                        </a:rPr>
                        <a:t>-</a:t>
                      </a:r>
                      <a:r>
                        <a:rPr lang="hr-HR" sz="1600" kern="1200" dirty="0" err="1">
                          <a:solidFill>
                            <a:srgbClr val="000000"/>
                          </a:solidFill>
                          <a:latin typeface="Arial" pitchFamily="34" charset="0"/>
                          <a:ea typeface="Batang"/>
                          <a:cs typeface="Arial" pitchFamily="34" charset="0"/>
                        </a:rPr>
                        <a:t>Krtolin</a:t>
                      </a:r>
                      <a:r>
                        <a:rPr lang="hr-HR" sz="1600" kern="1200" dirty="0">
                          <a:solidFill>
                            <a:srgbClr val="000000"/>
                          </a:solidFill>
                          <a:latin typeface="Arial" pitchFamily="34" charset="0"/>
                          <a:ea typeface="Batang"/>
                          <a:cs typeface="Arial" pitchFamily="34" charset="0"/>
                        </a:rPr>
                        <a:t> </a:t>
                      </a:r>
                      <a:endParaRPr lang="hr-HR" sz="1600" dirty="0">
                        <a:latin typeface="Arial" pitchFamily="34" charset="0"/>
                        <a:ea typeface="Calibri"/>
                        <a:cs typeface="Arial" pitchFamily="34" charset="0"/>
                      </a:endParaRPr>
                    </a:p>
                    <a:p>
                      <a:pPr algn="ctr">
                        <a:lnSpc>
                          <a:spcPct val="115000"/>
                        </a:lnSpc>
                        <a:spcAft>
                          <a:spcPts val="0"/>
                        </a:spcAft>
                      </a:pPr>
                      <a:r>
                        <a:rPr lang="hr-HR" sz="1600" kern="1200" dirty="0">
                          <a:solidFill>
                            <a:srgbClr val="000000"/>
                          </a:solidFill>
                          <a:latin typeface="Arial" pitchFamily="34" charset="0"/>
                          <a:ea typeface="Batang"/>
                          <a:cs typeface="Arial" pitchFamily="34" charset="0"/>
                        </a:rPr>
                        <a:t>kod Šibenika</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err="1">
                          <a:solidFill>
                            <a:srgbClr val="000000"/>
                          </a:solidFill>
                          <a:latin typeface="Arial" pitchFamily="34" charset="0"/>
                          <a:ea typeface="Batang"/>
                          <a:cs typeface="Arial" pitchFamily="34" charset="0"/>
                        </a:rPr>
                        <a:t>Enercon</a:t>
                      </a:r>
                      <a:r>
                        <a:rPr lang="hr-HR" sz="1600" kern="1200" dirty="0">
                          <a:solidFill>
                            <a:srgbClr val="000000"/>
                          </a:solidFill>
                          <a:latin typeface="Arial" pitchFamily="34" charset="0"/>
                          <a:ea typeface="Batang"/>
                          <a:cs typeface="Arial" pitchFamily="34" charset="0"/>
                        </a:rPr>
                        <a:t>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14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800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11.200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30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2007. </a:t>
                      </a:r>
                      <a:endParaRPr lang="hr-HR" sz="1600" kern="1200" dirty="0" smtClean="0">
                        <a:solidFill>
                          <a:srgbClr val="000000"/>
                        </a:solidFill>
                        <a:latin typeface="Arial" pitchFamily="34" charset="0"/>
                        <a:ea typeface="Batang"/>
                        <a:cs typeface="Arial" pitchFamily="34" charset="0"/>
                      </a:endParaRPr>
                    </a:p>
                    <a:p>
                      <a:pPr algn="ctr">
                        <a:lnSpc>
                          <a:spcPct val="115000"/>
                        </a:lnSpc>
                        <a:spcAft>
                          <a:spcPts val="0"/>
                        </a:spcAft>
                      </a:pPr>
                      <a:r>
                        <a:rPr lang="hr-HR" sz="1600" kern="1200" dirty="0" smtClean="0">
                          <a:solidFill>
                            <a:srgbClr val="000000"/>
                          </a:solidFill>
                          <a:latin typeface="Arial" pitchFamily="34" charset="0"/>
                          <a:ea typeface="Batang"/>
                          <a:cs typeface="Arial" pitchFamily="34" charset="0"/>
                        </a:rPr>
                        <a:t>28GWh</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r>
              <a:tr h="287684">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2.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Ravne-Pag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err="1">
                          <a:solidFill>
                            <a:srgbClr val="000000"/>
                          </a:solidFill>
                          <a:latin typeface="Arial" pitchFamily="34" charset="0"/>
                          <a:ea typeface="Batang"/>
                          <a:cs typeface="Arial" pitchFamily="34" charset="0"/>
                        </a:rPr>
                        <a:t>Vestas</a:t>
                      </a:r>
                      <a:r>
                        <a:rPr lang="hr-HR" sz="1600" kern="1200" dirty="0">
                          <a:solidFill>
                            <a:srgbClr val="000000"/>
                          </a:solidFill>
                          <a:latin typeface="Arial" pitchFamily="34" charset="0"/>
                          <a:ea typeface="Batang"/>
                          <a:cs typeface="Arial" pitchFamily="34" charset="0"/>
                        </a:rPr>
                        <a:t>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7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850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5.950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10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2007.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r>
              <a:tr h="588001">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3.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Orlice kod Šibenika</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err="1">
                          <a:solidFill>
                            <a:srgbClr val="000000"/>
                          </a:solidFill>
                          <a:latin typeface="Arial" pitchFamily="34" charset="0"/>
                          <a:ea typeface="Batang"/>
                          <a:cs typeface="Arial" pitchFamily="34" charset="0"/>
                        </a:rPr>
                        <a:t>Enercon</a:t>
                      </a:r>
                      <a:r>
                        <a:rPr lang="hr-HR" sz="1600" kern="1200" dirty="0">
                          <a:solidFill>
                            <a:srgbClr val="000000"/>
                          </a:solidFill>
                          <a:latin typeface="Arial" pitchFamily="34" charset="0"/>
                          <a:ea typeface="Batang"/>
                          <a:cs typeface="Arial" pitchFamily="34" charset="0"/>
                        </a:rPr>
                        <a:t>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8 + 3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900 +800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9.600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30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2009. </a:t>
                      </a:r>
                      <a:endParaRPr lang="hr-HR" sz="1600" kern="1200" dirty="0" smtClean="0">
                        <a:solidFill>
                          <a:srgbClr val="000000"/>
                        </a:solidFill>
                        <a:latin typeface="Arial" pitchFamily="34" charset="0"/>
                        <a:ea typeface="Batang"/>
                        <a:cs typeface="Arial" pitchFamily="34" charset="0"/>
                      </a:endParaRPr>
                    </a:p>
                    <a:p>
                      <a:pPr algn="ctr">
                        <a:lnSpc>
                          <a:spcPct val="115000"/>
                        </a:lnSpc>
                        <a:spcAft>
                          <a:spcPts val="0"/>
                        </a:spcAft>
                      </a:pPr>
                      <a:r>
                        <a:rPr lang="hr-HR" sz="1600" kern="1200" dirty="0" smtClean="0">
                          <a:solidFill>
                            <a:srgbClr val="000000"/>
                          </a:solidFill>
                          <a:latin typeface="Arial" pitchFamily="34" charset="0"/>
                          <a:ea typeface="Batang"/>
                          <a:cs typeface="Arial" pitchFamily="34" charset="0"/>
                        </a:rPr>
                        <a:t>25 GWh</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r>
              <a:tr h="705907">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4.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Vrataruša kod Vratnika</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err="1">
                          <a:solidFill>
                            <a:srgbClr val="000000"/>
                          </a:solidFill>
                          <a:latin typeface="Arial" pitchFamily="34" charset="0"/>
                          <a:ea typeface="Batang"/>
                          <a:cs typeface="Arial" pitchFamily="34" charset="0"/>
                        </a:rPr>
                        <a:t>Vestas</a:t>
                      </a:r>
                      <a:r>
                        <a:rPr lang="hr-HR" sz="1600" kern="1200" dirty="0">
                          <a:solidFill>
                            <a:srgbClr val="000000"/>
                          </a:solidFill>
                          <a:latin typeface="Arial" pitchFamily="34" charset="0"/>
                          <a:ea typeface="Batang"/>
                          <a:cs typeface="Arial" pitchFamily="34" charset="0"/>
                        </a:rPr>
                        <a:t>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14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3.000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42.000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110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2010.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r>
              <a:tr h="705907">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5.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Velika </a:t>
                      </a:r>
                      <a:r>
                        <a:rPr lang="hr-HR" sz="1600" kern="1200" dirty="0" err="1">
                          <a:solidFill>
                            <a:srgbClr val="000000"/>
                          </a:solidFill>
                          <a:latin typeface="Arial" pitchFamily="34" charset="0"/>
                          <a:ea typeface="Batang"/>
                          <a:cs typeface="Arial" pitchFamily="34" charset="0"/>
                        </a:rPr>
                        <a:t>Popina</a:t>
                      </a:r>
                      <a:r>
                        <a:rPr lang="hr-HR" sz="1600" kern="1200" dirty="0">
                          <a:solidFill>
                            <a:srgbClr val="000000"/>
                          </a:solidFill>
                          <a:latin typeface="Arial" pitchFamily="34" charset="0"/>
                          <a:ea typeface="Batang"/>
                          <a:cs typeface="Arial" pitchFamily="34" charset="0"/>
                        </a:rPr>
                        <a:t> kod Gračaca</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Siemens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4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2.300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9.200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35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2011.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r>
              <a:tr h="588001">
                <a:tc>
                  <a:txBody>
                    <a:bodyPr/>
                    <a:lstStyle/>
                    <a:p>
                      <a:pPr algn="ctr">
                        <a:lnSpc>
                          <a:spcPct val="115000"/>
                        </a:lnSpc>
                        <a:spcAft>
                          <a:spcPts val="0"/>
                        </a:spcAft>
                      </a:pPr>
                      <a:r>
                        <a:rPr lang="hr-HR" sz="1600" kern="1200">
                          <a:solidFill>
                            <a:srgbClr val="00B050"/>
                          </a:solidFill>
                          <a:latin typeface="Arial" pitchFamily="34" charset="0"/>
                          <a:ea typeface="Batang"/>
                          <a:cs typeface="Arial" pitchFamily="34" charset="0"/>
                        </a:rPr>
                        <a:t>6.</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B050"/>
                          </a:solidFill>
                          <a:latin typeface="Arial" pitchFamily="34" charset="0"/>
                          <a:ea typeface="Batang"/>
                          <a:cs typeface="Arial" pitchFamily="34" charset="0"/>
                        </a:rPr>
                        <a:t>Pometeno Brdo</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B050"/>
                          </a:solidFill>
                          <a:latin typeface="Arial" pitchFamily="34" charset="0"/>
                          <a:ea typeface="Batang"/>
                          <a:cs typeface="Arial" pitchFamily="34" charset="0"/>
                        </a:rPr>
                        <a:t>Končar</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B050"/>
                          </a:solidFill>
                          <a:latin typeface="Arial" pitchFamily="34" charset="0"/>
                          <a:ea typeface="Batang"/>
                          <a:cs typeface="Arial" pitchFamily="34" charset="0"/>
                        </a:rPr>
                        <a:t>6</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B050"/>
                          </a:solidFill>
                          <a:latin typeface="Arial" pitchFamily="34" charset="0"/>
                          <a:ea typeface="Batang"/>
                          <a:cs typeface="Arial" pitchFamily="34" charset="0"/>
                        </a:rPr>
                        <a:t>1.000</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B050"/>
                          </a:solidFill>
                          <a:latin typeface="Arial" pitchFamily="34" charset="0"/>
                          <a:ea typeface="Batang"/>
                          <a:cs typeface="Arial" pitchFamily="34" charset="0"/>
                        </a:rPr>
                        <a:t>6.000</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B050"/>
                          </a:solidFill>
                          <a:latin typeface="Arial" pitchFamily="34" charset="0"/>
                          <a:ea typeface="Batang"/>
                          <a:cs typeface="Arial" pitchFamily="34" charset="0"/>
                        </a:rPr>
                        <a:t>110</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B050"/>
                          </a:solidFill>
                          <a:latin typeface="Arial" pitchFamily="34" charset="0"/>
                          <a:ea typeface="Batang"/>
                          <a:cs typeface="Arial" pitchFamily="34" charset="0"/>
                        </a:rPr>
                        <a:t>2010.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r>
              <a:tr h="705907">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7.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Crno Brdo kod Šibenika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Leitwind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7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1.500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10.500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10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2011. </a:t>
                      </a:r>
                      <a:endParaRPr lang="hr-HR" sz="1600" kern="1200" dirty="0" smtClean="0">
                        <a:solidFill>
                          <a:srgbClr val="000000"/>
                        </a:solidFill>
                        <a:latin typeface="Arial" pitchFamily="34" charset="0"/>
                        <a:ea typeface="Batang"/>
                        <a:cs typeface="Arial" pitchFamily="34" charset="0"/>
                      </a:endParaRPr>
                    </a:p>
                    <a:p>
                      <a:pPr algn="ctr">
                        <a:lnSpc>
                          <a:spcPct val="115000"/>
                        </a:lnSpc>
                        <a:spcAft>
                          <a:spcPts val="0"/>
                        </a:spcAft>
                      </a:pPr>
                      <a:r>
                        <a:rPr lang="hr-HR" sz="1600" kern="1200" dirty="0" smtClean="0">
                          <a:solidFill>
                            <a:srgbClr val="000000"/>
                          </a:solidFill>
                          <a:latin typeface="Arial" pitchFamily="34" charset="0"/>
                          <a:ea typeface="Batang"/>
                          <a:cs typeface="Arial" pitchFamily="34" charset="0"/>
                        </a:rPr>
                        <a:t>27 GWh</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r>
              <a:tr h="473212">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8.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Bruška –ZD2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Siemens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8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2.300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18.400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110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2011.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r>
              <a:tr h="473212">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8.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Bruška –ZD3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Siemens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8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2.300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18.400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a:solidFill>
                            <a:srgbClr val="000000"/>
                          </a:solidFill>
                          <a:latin typeface="Arial" pitchFamily="34" charset="0"/>
                          <a:ea typeface="Batang"/>
                          <a:cs typeface="Arial" pitchFamily="34" charset="0"/>
                        </a:rPr>
                        <a:t>110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kern="1200" dirty="0">
                          <a:solidFill>
                            <a:srgbClr val="000000"/>
                          </a:solidFill>
                          <a:latin typeface="Arial" pitchFamily="34" charset="0"/>
                          <a:ea typeface="Batang"/>
                          <a:cs typeface="Arial" pitchFamily="34" charset="0"/>
                        </a:rPr>
                        <a:t>2011. </a:t>
                      </a:r>
                      <a:endParaRPr lang="hr-HR" sz="1600" dirty="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0070C0"/>
                    </a:solidFill>
                  </a:tcPr>
                </a:tc>
              </a:tr>
              <a:tr h="323048">
                <a:tc>
                  <a:txBody>
                    <a:bodyPr/>
                    <a:lstStyle/>
                    <a:p>
                      <a:pPr algn="l">
                        <a:lnSpc>
                          <a:spcPct val="115000"/>
                        </a:lnSpc>
                      </a:pPr>
                      <a:endParaRPr lang="hr-HR" sz="1600">
                        <a:latin typeface="Arial" pitchFamily="34" charset="0"/>
                        <a:ea typeface="Times New Roman"/>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b="1" kern="1200">
                          <a:solidFill>
                            <a:srgbClr val="000000"/>
                          </a:solidFill>
                          <a:latin typeface="Arial" pitchFamily="34" charset="0"/>
                          <a:ea typeface="Batang"/>
                          <a:cs typeface="Arial" pitchFamily="34" charset="0"/>
                        </a:rPr>
                        <a:t>Ukupno</a:t>
                      </a:r>
                      <a:r>
                        <a:rPr lang="hr-HR" sz="1600" kern="1200">
                          <a:solidFill>
                            <a:srgbClr val="000000"/>
                          </a:solidFill>
                          <a:latin typeface="Arial" pitchFamily="34" charset="0"/>
                          <a:ea typeface="Batang"/>
                          <a:cs typeface="Arial" pitchFamily="34" charset="0"/>
                        </a:rPr>
                        <a:t>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l">
                        <a:lnSpc>
                          <a:spcPct val="115000"/>
                        </a:lnSpc>
                      </a:pPr>
                      <a:endParaRPr lang="hr-HR" sz="1600">
                        <a:latin typeface="Arial" pitchFamily="34" charset="0"/>
                        <a:ea typeface="Times New Roman"/>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b="1" kern="1200">
                          <a:solidFill>
                            <a:srgbClr val="000000"/>
                          </a:solidFill>
                          <a:latin typeface="Arial" pitchFamily="34" charset="0"/>
                          <a:ea typeface="Batang"/>
                          <a:cs typeface="Arial" pitchFamily="34" charset="0"/>
                        </a:rPr>
                        <a:t>79</a:t>
                      </a:r>
                      <a:r>
                        <a:rPr lang="hr-HR" sz="1600" kern="1200">
                          <a:solidFill>
                            <a:srgbClr val="000000"/>
                          </a:solidFill>
                          <a:latin typeface="Arial" pitchFamily="34" charset="0"/>
                          <a:ea typeface="Batang"/>
                          <a:cs typeface="Arial" pitchFamily="34" charset="0"/>
                        </a:rPr>
                        <a:t>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l">
                        <a:lnSpc>
                          <a:spcPct val="115000"/>
                        </a:lnSpc>
                      </a:pPr>
                      <a:endParaRPr lang="hr-HR" sz="1600">
                        <a:latin typeface="Arial" pitchFamily="34" charset="0"/>
                        <a:ea typeface="Times New Roman"/>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ctr">
                        <a:lnSpc>
                          <a:spcPct val="115000"/>
                        </a:lnSpc>
                        <a:spcAft>
                          <a:spcPts val="0"/>
                        </a:spcAft>
                      </a:pPr>
                      <a:r>
                        <a:rPr lang="hr-HR" sz="1600" b="1" kern="1200">
                          <a:solidFill>
                            <a:srgbClr val="000000"/>
                          </a:solidFill>
                          <a:latin typeface="Arial" pitchFamily="34" charset="0"/>
                          <a:ea typeface="Batang"/>
                          <a:cs typeface="Arial" pitchFamily="34" charset="0"/>
                        </a:rPr>
                        <a:t>131.250</a:t>
                      </a:r>
                      <a:r>
                        <a:rPr lang="hr-HR" sz="1600" kern="1200">
                          <a:solidFill>
                            <a:srgbClr val="000000"/>
                          </a:solidFill>
                          <a:latin typeface="Arial" pitchFamily="34" charset="0"/>
                          <a:ea typeface="Batang"/>
                          <a:cs typeface="Arial" pitchFamily="34" charset="0"/>
                        </a:rPr>
                        <a:t> </a:t>
                      </a:r>
                      <a:endParaRPr lang="hr-HR" sz="1600">
                        <a:latin typeface="Arial" pitchFamily="34" charset="0"/>
                        <a:ea typeface="Calibri"/>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l">
                        <a:lnSpc>
                          <a:spcPct val="115000"/>
                        </a:lnSpc>
                      </a:pPr>
                      <a:endParaRPr lang="hr-HR" sz="1600">
                        <a:latin typeface="Arial" pitchFamily="34" charset="0"/>
                        <a:ea typeface="Times New Roman"/>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lgn="l">
                        <a:lnSpc>
                          <a:spcPct val="115000"/>
                        </a:lnSpc>
                      </a:pPr>
                      <a:endParaRPr lang="hr-HR" sz="1800" dirty="0">
                        <a:latin typeface="Arial" pitchFamily="34" charset="0"/>
                        <a:ea typeface="Times New Roman"/>
                        <a:cs typeface="Arial" pitchFamily="34" charset="0"/>
                      </a:endParaRPr>
                    </a:p>
                  </a:txBody>
                  <a:tcPr marL="33948" marR="33948" marT="471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Rezervirano mjesto sadržaja 4"/>
          <p:cNvGraphicFramePr>
            <a:graphicFrameLocks noGrp="1"/>
          </p:cNvGraphicFramePr>
          <p:nvPr>
            <p:ph idx="1"/>
            <p:extLst>
              <p:ext uri="{D42A27DB-BD31-4B8C-83A1-F6EECF244321}">
                <p14:modId xmlns:p14="http://schemas.microsoft.com/office/powerpoint/2010/main" val="2009453854"/>
              </p:ext>
            </p:extLst>
          </p:nvPr>
        </p:nvGraphicFramePr>
        <p:xfrm>
          <a:off x="457200" y="308818"/>
          <a:ext cx="8229600" cy="643255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hr-HR" sz="2000" dirty="0" smtClean="0">
                          <a:latin typeface="Arial" pitchFamily="34" charset="0"/>
                          <a:cs typeface="Arial" pitchFamily="34" charset="0"/>
                        </a:rPr>
                        <a:t>UZGOJ</a:t>
                      </a:r>
                      <a:endParaRPr lang="hr-HR" sz="2000" dirty="0">
                        <a:latin typeface="Arial" pitchFamily="34" charset="0"/>
                        <a:cs typeface="Arial" pitchFamily="34" charset="0"/>
                      </a:endParaRPr>
                    </a:p>
                  </a:txBody>
                  <a:tcPr/>
                </a:tc>
                <a:tc>
                  <a:txBody>
                    <a:bodyPr/>
                    <a:lstStyle/>
                    <a:p>
                      <a:r>
                        <a:rPr lang="hr-HR" sz="2000" cap="all" baseline="0" dirty="0" smtClean="0">
                          <a:latin typeface="Arial" pitchFamily="34" charset="0"/>
                          <a:cs typeface="Arial" pitchFamily="34" charset="0"/>
                        </a:rPr>
                        <a:t>Ostatci i otpad</a:t>
                      </a:r>
                      <a:endParaRPr lang="hr-HR" sz="2000" cap="all" baseline="0" dirty="0">
                        <a:latin typeface="Arial" pitchFamily="34" charset="0"/>
                        <a:cs typeface="Arial" pitchFamily="34" charset="0"/>
                      </a:endParaRPr>
                    </a:p>
                  </a:txBody>
                  <a:tcPr/>
                </a:tc>
              </a:tr>
              <a:tr h="370840">
                <a:tc>
                  <a:txBody>
                    <a:bodyPr/>
                    <a:lstStyle/>
                    <a:p>
                      <a:r>
                        <a:rPr kumimoji="0" lang="hr-HR" sz="2000" b="1" kern="1200" dirty="0" smtClean="0">
                          <a:solidFill>
                            <a:schemeClr val="dk1"/>
                          </a:solidFill>
                          <a:latin typeface="Arial" pitchFamily="34" charset="0"/>
                          <a:ea typeface="+mn-ea"/>
                          <a:cs typeface="Arial" pitchFamily="34" charset="0"/>
                        </a:rPr>
                        <a:t>Brzorastuće drveće</a:t>
                      </a:r>
                    </a:p>
                    <a:p>
                      <a:pPr>
                        <a:buFont typeface="Arial" pitchFamily="34" charset="0"/>
                        <a:buChar char="•"/>
                      </a:pPr>
                      <a:r>
                        <a:rPr lang="hr-HR" dirty="0" smtClean="0">
                          <a:latin typeface="Arial" pitchFamily="34" charset="0"/>
                          <a:cs typeface="Arial" pitchFamily="34" charset="0"/>
                        </a:rPr>
                        <a:t> vrba</a:t>
                      </a:r>
                    </a:p>
                    <a:p>
                      <a:pPr>
                        <a:buFont typeface="Arial" pitchFamily="34" charset="0"/>
                        <a:buChar char="•"/>
                      </a:pPr>
                      <a:r>
                        <a:rPr lang="hr-HR" dirty="0" smtClean="0">
                          <a:latin typeface="Arial" pitchFamily="34" charset="0"/>
                          <a:cs typeface="Arial" pitchFamily="34" charset="0"/>
                        </a:rPr>
                        <a:t> topola </a:t>
                      </a:r>
                    </a:p>
                    <a:p>
                      <a:pPr>
                        <a:buFont typeface="Arial" pitchFamily="34" charset="0"/>
                        <a:buChar char="•"/>
                      </a:pPr>
                      <a:r>
                        <a:rPr lang="hr-HR" dirty="0" smtClean="0">
                          <a:latin typeface="Arial" pitchFamily="34" charset="0"/>
                          <a:cs typeface="Arial" pitchFamily="34" charset="0"/>
                        </a:rPr>
                        <a:t> eukaliptus</a:t>
                      </a:r>
                      <a:endParaRPr lang="hr-HR" dirty="0">
                        <a:latin typeface="Arial" pitchFamily="34" charset="0"/>
                        <a:cs typeface="Arial" pitchFamily="34" charset="0"/>
                      </a:endParaRPr>
                    </a:p>
                  </a:txBody>
                  <a:tcPr/>
                </a:tc>
                <a:tc>
                  <a:txBody>
                    <a:bodyPr/>
                    <a:lstStyle/>
                    <a:p>
                      <a:r>
                        <a:rPr kumimoji="0" lang="hr-HR" sz="2000" b="1" kern="1200" dirty="0" smtClean="0">
                          <a:solidFill>
                            <a:schemeClr val="dk1"/>
                          </a:solidFill>
                          <a:latin typeface="Arial" pitchFamily="34" charset="0"/>
                          <a:ea typeface="+mn-ea"/>
                          <a:cs typeface="Arial" pitchFamily="34" charset="0"/>
                        </a:rPr>
                        <a:t>Drvni otpad</a:t>
                      </a:r>
                    </a:p>
                    <a:p>
                      <a:pPr>
                        <a:buFont typeface="Arial" pitchFamily="34" charset="0"/>
                        <a:buChar char="•"/>
                      </a:pPr>
                      <a:r>
                        <a:rPr lang="hr-HR" dirty="0" smtClean="0">
                          <a:latin typeface="Arial" pitchFamily="34" charset="0"/>
                          <a:cs typeface="Arial" pitchFamily="34" charset="0"/>
                        </a:rPr>
                        <a:t> održavanje</a:t>
                      </a:r>
                      <a:r>
                        <a:rPr lang="hr-HR" baseline="0" dirty="0" smtClean="0">
                          <a:latin typeface="Arial" pitchFamily="34" charset="0"/>
                          <a:cs typeface="Arial" pitchFamily="34" charset="0"/>
                        </a:rPr>
                        <a:t> šuma</a:t>
                      </a:r>
                    </a:p>
                    <a:p>
                      <a:pPr>
                        <a:buFont typeface="Arial" pitchFamily="34" charset="0"/>
                        <a:buChar char="•"/>
                      </a:pPr>
                      <a:r>
                        <a:rPr lang="hr-HR" baseline="0" dirty="0" smtClean="0">
                          <a:latin typeface="Arial" pitchFamily="34" charset="0"/>
                          <a:cs typeface="Arial" pitchFamily="34" charset="0"/>
                        </a:rPr>
                        <a:t> obrada drvnih proizvoda</a:t>
                      </a:r>
                    </a:p>
                    <a:p>
                      <a:pPr>
                        <a:buFont typeface="Arial" pitchFamily="34" charset="0"/>
                        <a:buChar char="•"/>
                      </a:pPr>
                      <a:r>
                        <a:rPr lang="hr-HR" baseline="0" dirty="0" smtClean="0">
                          <a:latin typeface="Arial" pitchFamily="34" charset="0"/>
                          <a:cs typeface="Arial" pitchFamily="34" charset="0"/>
                        </a:rPr>
                        <a:t> građevinski i drugi ostaci</a:t>
                      </a:r>
                      <a:endParaRPr lang="hr-HR" dirty="0">
                        <a:latin typeface="Arial" pitchFamily="34" charset="0"/>
                        <a:cs typeface="Arial" pitchFamily="34" charset="0"/>
                      </a:endParaRPr>
                    </a:p>
                  </a:txBody>
                  <a:tcPr/>
                </a:tc>
              </a:tr>
              <a:tr h="1337310">
                <a:tc>
                  <a:txBody>
                    <a:bodyPr/>
                    <a:lstStyle/>
                    <a:p>
                      <a:r>
                        <a:rPr kumimoji="0" lang="hr-HR" sz="2000" b="1" kern="1200" dirty="0" smtClean="0">
                          <a:solidFill>
                            <a:schemeClr val="dk1"/>
                          </a:solidFill>
                          <a:latin typeface="Arial" pitchFamily="34" charset="0"/>
                          <a:ea typeface="+mn-ea"/>
                          <a:cs typeface="Arial" pitchFamily="34" charset="0"/>
                        </a:rPr>
                        <a:t>Šećerne vrste</a:t>
                      </a:r>
                    </a:p>
                    <a:p>
                      <a:pPr>
                        <a:buFont typeface="Arial" pitchFamily="34" charset="0"/>
                        <a:buChar char="•"/>
                      </a:pPr>
                      <a:r>
                        <a:rPr lang="hr-HR" dirty="0" smtClean="0">
                          <a:latin typeface="Arial" pitchFamily="34" charset="0"/>
                          <a:cs typeface="Arial" pitchFamily="34" charset="0"/>
                        </a:rPr>
                        <a:t> šećerna repica</a:t>
                      </a:r>
                    </a:p>
                    <a:p>
                      <a:pPr>
                        <a:buFont typeface="Arial" pitchFamily="34" charset="0"/>
                        <a:buChar char="•"/>
                      </a:pPr>
                      <a:r>
                        <a:rPr lang="hr-HR" dirty="0" smtClean="0">
                          <a:latin typeface="Arial" pitchFamily="34" charset="0"/>
                          <a:cs typeface="Arial" pitchFamily="34" charset="0"/>
                        </a:rPr>
                        <a:t> trska i proso</a:t>
                      </a:r>
                    </a:p>
                    <a:p>
                      <a:pPr>
                        <a:buFont typeface="Arial" pitchFamily="34" charset="0"/>
                        <a:buChar char="•"/>
                      </a:pPr>
                      <a:r>
                        <a:rPr lang="hr-HR" dirty="0" smtClean="0">
                          <a:latin typeface="Arial" pitchFamily="34" charset="0"/>
                          <a:cs typeface="Arial" pitchFamily="34" charset="0"/>
                        </a:rPr>
                        <a:t> slatki sirak</a:t>
                      </a:r>
                    </a:p>
                  </a:txBody>
                  <a:tcPr/>
                </a:tc>
                <a:tc>
                  <a:txBody>
                    <a:bodyPr/>
                    <a:lstStyle/>
                    <a:p>
                      <a:r>
                        <a:rPr kumimoji="0" lang="hr-HR" sz="2000" b="1" kern="1200" dirty="0" smtClean="0">
                          <a:solidFill>
                            <a:schemeClr val="dk1"/>
                          </a:solidFill>
                          <a:latin typeface="Arial" pitchFamily="34" charset="0"/>
                          <a:ea typeface="+mn-ea"/>
                          <a:cs typeface="Arial" pitchFamily="34" charset="0"/>
                        </a:rPr>
                        <a:t>Poljoprivredni ostatci i otpad</a:t>
                      </a:r>
                    </a:p>
                    <a:p>
                      <a:pPr>
                        <a:buFont typeface="Arial" pitchFamily="34" charset="0"/>
                        <a:buChar char="•"/>
                      </a:pPr>
                      <a:r>
                        <a:rPr lang="hr-HR" dirty="0" smtClean="0">
                          <a:latin typeface="Arial" pitchFamily="34" charset="0"/>
                          <a:cs typeface="Arial" pitchFamily="34" charset="0"/>
                        </a:rPr>
                        <a:t> slama</a:t>
                      </a:r>
                    </a:p>
                    <a:p>
                      <a:pPr>
                        <a:buFont typeface="Arial" pitchFamily="34" charset="0"/>
                        <a:buChar char="•"/>
                      </a:pPr>
                      <a:r>
                        <a:rPr lang="hr-HR" dirty="0" smtClean="0">
                          <a:latin typeface="Arial" pitchFamily="34" charset="0"/>
                          <a:cs typeface="Arial" pitchFamily="34" charset="0"/>
                        </a:rPr>
                        <a:t> gnoj</a:t>
                      </a:r>
                      <a:endParaRPr lang="hr-HR" dirty="0">
                        <a:latin typeface="Arial" pitchFamily="34" charset="0"/>
                        <a:cs typeface="Arial" pitchFamily="34" charset="0"/>
                      </a:endParaRPr>
                    </a:p>
                  </a:txBody>
                  <a:tcPr/>
                </a:tc>
              </a:tr>
              <a:tr h="370840">
                <a:tc>
                  <a:txBody>
                    <a:bodyPr/>
                    <a:lstStyle/>
                    <a:p>
                      <a:pPr marL="0" algn="l" rtl="0" eaLnBrk="1" latinLnBrk="0" hangingPunct="1"/>
                      <a:r>
                        <a:rPr kumimoji="0" lang="hr-HR" sz="2000" b="1" kern="1200" dirty="0" smtClean="0">
                          <a:solidFill>
                            <a:schemeClr val="dk1"/>
                          </a:solidFill>
                          <a:latin typeface="Arial" pitchFamily="34" charset="0"/>
                          <a:ea typeface="+mn-ea"/>
                          <a:cs typeface="Arial" pitchFamily="34" charset="0"/>
                        </a:rPr>
                        <a:t>Škrobne vrste</a:t>
                      </a:r>
                    </a:p>
                    <a:p>
                      <a:pPr>
                        <a:buFont typeface="Arial" pitchFamily="34" charset="0"/>
                        <a:buChar char="•"/>
                      </a:pPr>
                      <a:r>
                        <a:rPr lang="hr-HR" b="0" dirty="0" smtClean="0">
                          <a:latin typeface="Arial" pitchFamily="34" charset="0"/>
                          <a:cs typeface="Arial" pitchFamily="34" charset="0"/>
                        </a:rPr>
                        <a:t> kukuruz</a:t>
                      </a:r>
                    </a:p>
                    <a:p>
                      <a:pPr>
                        <a:buFont typeface="Arial" pitchFamily="34" charset="0"/>
                        <a:buChar char="•"/>
                      </a:pPr>
                      <a:r>
                        <a:rPr lang="hr-HR" b="0" dirty="0" smtClean="0">
                          <a:latin typeface="Arial" pitchFamily="34" charset="0"/>
                          <a:cs typeface="Arial" pitchFamily="34" charset="0"/>
                        </a:rPr>
                        <a:t> žitarice (pšenica</a:t>
                      </a:r>
                      <a:r>
                        <a:rPr lang="hr-HR" b="0" baseline="0" dirty="0" smtClean="0">
                          <a:latin typeface="Arial" pitchFamily="34" charset="0"/>
                          <a:cs typeface="Arial" pitchFamily="34" charset="0"/>
                        </a:rPr>
                        <a:t> i ječam)</a:t>
                      </a:r>
                    </a:p>
                    <a:p>
                      <a:pPr>
                        <a:buFont typeface="Arial" pitchFamily="34" charset="0"/>
                        <a:buNone/>
                      </a:pPr>
                      <a:endParaRPr lang="hr-HR" b="0" dirty="0">
                        <a:latin typeface="Arial" pitchFamily="34" charset="0"/>
                        <a:cs typeface="Arial" pitchFamily="34" charset="0"/>
                      </a:endParaRPr>
                    </a:p>
                  </a:txBody>
                  <a:tcPr/>
                </a:tc>
                <a:tc>
                  <a:txBody>
                    <a:bodyPr/>
                    <a:lstStyle/>
                    <a:p>
                      <a:r>
                        <a:rPr kumimoji="0" lang="hr-HR" sz="2000" b="1" kern="1200" dirty="0" smtClean="0">
                          <a:solidFill>
                            <a:schemeClr val="dk1"/>
                          </a:solidFill>
                          <a:latin typeface="Arial" pitchFamily="34" charset="0"/>
                          <a:ea typeface="+mn-ea"/>
                          <a:cs typeface="Arial" pitchFamily="34" charset="0"/>
                        </a:rPr>
                        <a:t>Organski dio javnog krutog otpada</a:t>
                      </a:r>
                    </a:p>
                    <a:p>
                      <a:pPr>
                        <a:buFont typeface="Arial" pitchFamily="34" charset="0"/>
                        <a:buNone/>
                      </a:pPr>
                      <a:endParaRPr lang="hr-HR" dirty="0">
                        <a:latin typeface="Arial" pitchFamily="34" charset="0"/>
                        <a:cs typeface="Arial" pitchFamily="34" charset="0"/>
                      </a:endParaRPr>
                    </a:p>
                  </a:txBody>
                  <a:tcPr/>
                </a:tc>
              </a:tr>
              <a:tr h="370840">
                <a:tc>
                  <a:txBody>
                    <a:bodyPr/>
                    <a:lstStyle/>
                    <a:p>
                      <a:r>
                        <a:rPr lang="hr-HR" sz="2000" b="1" dirty="0" smtClean="0">
                          <a:latin typeface="Arial" pitchFamily="34" charset="0"/>
                          <a:cs typeface="Arial" pitchFamily="34" charset="0"/>
                        </a:rPr>
                        <a:t>Uljne vrste</a:t>
                      </a:r>
                    </a:p>
                    <a:p>
                      <a:pPr>
                        <a:buFont typeface="Arial" pitchFamily="34" charset="0"/>
                        <a:buChar char="•"/>
                      </a:pPr>
                      <a:r>
                        <a:rPr lang="hr-HR" dirty="0" smtClean="0">
                          <a:latin typeface="Arial" pitchFamily="34" charset="0"/>
                          <a:cs typeface="Arial" pitchFamily="34" charset="0"/>
                        </a:rPr>
                        <a:t> uljana repica</a:t>
                      </a:r>
                    </a:p>
                    <a:p>
                      <a:pPr>
                        <a:buFont typeface="Arial" pitchFamily="34" charset="0"/>
                        <a:buChar char="•"/>
                      </a:pPr>
                      <a:r>
                        <a:rPr lang="hr-HR" dirty="0" smtClean="0">
                          <a:latin typeface="Arial" pitchFamily="34" charset="0"/>
                          <a:cs typeface="Arial" pitchFamily="34" charset="0"/>
                        </a:rPr>
                        <a:t> suncokret</a:t>
                      </a:r>
                      <a:endParaRPr lang="hr-HR" dirty="0">
                        <a:latin typeface="Arial" pitchFamily="34" charset="0"/>
                        <a:cs typeface="Arial" pitchFamily="34" charset="0"/>
                      </a:endParaRPr>
                    </a:p>
                  </a:txBody>
                  <a:tcPr/>
                </a:tc>
                <a:tc>
                  <a:txBody>
                    <a:bodyPr/>
                    <a:lstStyle/>
                    <a:p>
                      <a:pPr marL="0" algn="l" rtl="0" eaLnBrk="1" latinLnBrk="0" hangingPunct="1"/>
                      <a:r>
                        <a:rPr kumimoji="0" lang="hr-HR" sz="2000" b="1" kern="1200" dirty="0" smtClean="0">
                          <a:solidFill>
                            <a:schemeClr val="dk1"/>
                          </a:solidFill>
                          <a:latin typeface="Arial" pitchFamily="34" charset="0"/>
                          <a:ea typeface="+mn-ea"/>
                          <a:cs typeface="Arial" pitchFamily="34" charset="0"/>
                        </a:rPr>
                        <a:t>Kanalizacijski talog</a:t>
                      </a:r>
                    </a:p>
                  </a:txBody>
                  <a:tcPr/>
                </a:tc>
              </a:tr>
              <a:tr h="370840">
                <a:tc>
                  <a:txBody>
                    <a:bodyPr/>
                    <a:lstStyle/>
                    <a:p>
                      <a:endParaRPr lang="hr-HR" dirty="0">
                        <a:latin typeface="Arial" pitchFamily="34" charset="0"/>
                        <a:cs typeface="Arial" pitchFamily="34" charset="0"/>
                      </a:endParaRPr>
                    </a:p>
                  </a:txBody>
                  <a:tcPr/>
                </a:tc>
                <a:tc>
                  <a:txBody>
                    <a:bodyPr/>
                    <a:lstStyle/>
                    <a:p>
                      <a:pPr marL="0" algn="l" rtl="0" eaLnBrk="1" latinLnBrk="0" hangingPunct="1"/>
                      <a:r>
                        <a:rPr kumimoji="0" lang="hr-HR" sz="2000" b="1" kern="1200" dirty="0" smtClean="0">
                          <a:solidFill>
                            <a:schemeClr val="dk1"/>
                          </a:solidFill>
                          <a:latin typeface="Arial" pitchFamily="34" charset="0"/>
                          <a:ea typeface="+mn-ea"/>
                          <a:cs typeface="Arial" pitchFamily="34" charset="0"/>
                        </a:rPr>
                        <a:t>Industrijski ostatci</a:t>
                      </a:r>
                    </a:p>
                    <a:p>
                      <a:pPr>
                        <a:buFont typeface="Arial" pitchFamily="34" charset="0"/>
                        <a:buChar char="•"/>
                      </a:pPr>
                      <a:r>
                        <a:rPr lang="hr-HR" dirty="0" smtClean="0">
                          <a:latin typeface="Arial" pitchFamily="34" charset="0"/>
                          <a:cs typeface="Arial" pitchFamily="34" charset="0"/>
                        </a:rPr>
                        <a:t> prerada hrane</a:t>
                      </a:r>
                    </a:p>
                    <a:p>
                      <a:pPr>
                        <a:buFont typeface="Arial" pitchFamily="34" charset="0"/>
                        <a:buChar char="•"/>
                      </a:pPr>
                      <a:r>
                        <a:rPr lang="hr-HR" dirty="0" smtClean="0">
                          <a:latin typeface="Arial" pitchFamily="34" charset="0"/>
                          <a:cs typeface="Arial" pitchFamily="34" charset="0"/>
                        </a:rPr>
                        <a:t> prerada</a:t>
                      </a:r>
                      <a:r>
                        <a:rPr lang="hr-HR" baseline="0" dirty="0" smtClean="0">
                          <a:latin typeface="Arial" pitchFamily="34" charset="0"/>
                          <a:cs typeface="Arial" pitchFamily="34" charset="0"/>
                        </a:rPr>
                        <a:t> papira</a:t>
                      </a:r>
                      <a:endParaRPr lang="hr-HR" dirty="0">
                        <a:latin typeface="Arial" pitchFamily="34" charset="0"/>
                        <a:cs typeface="Arial" pitchFamily="34" charset="0"/>
                      </a:endParaRPr>
                    </a:p>
                  </a:txBody>
                  <a:tcPr/>
                </a:tc>
              </a:tr>
              <a:tr h="370840">
                <a:tc>
                  <a:txBody>
                    <a:bodyPr/>
                    <a:lstStyle/>
                    <a:p>
                      <a:endParaRPr lang="hr-HR"/>
                    </a:p>
                  </a:txBody>
                  <a:tcPr/>
                </a:tc>
                <a:tc>
                  <a:txBody>
                    <a:bodyPr/>
                    <a:lstStyle/>
                    <a:p>
                      <a:endParaRPr lang="hr-HR" dirty="0"/>
                    </a:p>
                  </a:txBody>
                  <a:tcPr/>
                </a:tc>
              </a:tr>
            </a:tbl>
          </a:graphicData>
        </a:graphic>
      </p:graphicFrame>
      <p:sp>
        <p:nvSpPr>
          <p:cNvPr id="4" name="Rezervirano mjesto broja slajda 3"/>
          <p:cNvSpPr>
            <a:spLocks noGrp="1"/>
          </p:cNvSpPr>
          <p:nvPr>
            <p:ph type="sldNum" sz="quarter" idx="12"/>
          </p:nvPr>
        </p:nvSpPr>
        <p:spPr/>
        <p:txBody>
          <a:bodyPr/>
          <a:lstStyle/>
          <a:p>
            <a:fld id="{242F7EE7-6EF3-47F1-94C3-2B17073CA86C}" type="slidenum">
              <a:rPr lang="hr-HR" smtClean="0"/>
              <a:pPr/>
              <a:t>4</a:t>
            </a:fld>
            <a:endParaRPr lang="hr-H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1484784"/>
            <a:ext cx="8229600" cy="4407768"/>
          </a:xfrm>
        </p:spPr>
        <p:txBody>
          <a:bodyPr/>
          <a:lstStyle/>
          <a:p>
            <a:pPr marL="0" indent="0" algn="just">
              <a:buNone/>
            </a:pPr>
            <a:r>
              <a:rPr lang="hr-HR" sz="2400" dirty="0" smtClean="0">
                <a:latin typeface="Arial" pitchFamily="34" charset="0"/>
                <a:cs typeface="Arial" pitchFamily="34" charset="0"/>
              </a:rPr>
              <a:t>Predviđa se da će do sredine stoljeća u svijetu udjel biomase u potrošnji energije iznositi između 30% i 40%. Švedska je </a:t>
            </a:r>
            <a:r>
              <a:rPr lang="hr-HR" sz="2400" dirty="0" err="1" smtClean="0">
                <a:latin typeface="Arial" pitchFamily="34" charset="0"/>
                <a:cs typeface="Arial" pitchFamily="34" charset="0"/>
              </a:rPr>
              <a:t>npr</a:t>
            </a:r>
            <a:r>
              <a:rPr lang="hr-HR" sz="2400" dirty="0" smtClean="0">
                <a:latin typeface="Arial" pitchFamily="34" charset="0"/>
                <a:cs typeface="Arial" pitchFamily="34" charset="0"/>
              </a:rPr>
              <a:t>. 1998. g. dobivala iz korištenja biomase 18% energije, a Finska 10%. </a:t>
            </a:r>
          </a:p>
          <a:p>
            <a:endParaRPr lang="hr-HR" dirty="0"/>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5</a:t>
            </a:fld>
            <a:endParaRPr lang="hr-H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965448"/>
            <a:ext cx="8229600" cy="5415880"/>
          </a:xfrm>
        </p:spPr>
        <p:txBody>
          <a:bodyPr>
            <a:normAutofit fontScale="92500" lnSpcReduction="10000"/>
          </a:bodyPr>
          <a:lstStyle/>
          <a:p>
            <a:pPr>
              <a:buNone/>
            </a:pPr>
            <a:endParaRPr lang="hr-HR" dirty="0" smtClean="0"/>
          </a:p>
          <a:p>
            <a:pPr algn="just">
              <a:buNone/>
            </a:pPr>
            <a:r>
              <a:rPr lang="hr-HR" dirty="0" smtClean="0">
                <a:latin typeface="Arial" pitchFamily="34" charset="0"/>
                <a:cs typeface="Arial" pitchFamily="34" charset="0"/>
              </a:rPr>
              <a:t> 	Plima i oseka nastaju kao posljedica gravitacijskih sila Sunca i Mjeseca. Za sad još nema većih komercijalnih dosega na eksploataciji te energije, ali potencijal nije mali. Ta se energija može dobivati na mjestima gdje su morske mijene izrazito naglašene (plimna amplituda veća od 10 metara). Princip je jednostavan i vrlo je sličan principu hidroelektrane. Na ulazu u neki zaljev postavi se brana i kad se razina vode podigne, propušta se preko turbine u zaljev. Kad se zaljev napuni brana se zatvara i čeka se da razina vode padne. Tad se voda po istom principu propušta van iz zaljeva. U jednostavnijem slučaju voda se propušta kroz turbine samo u jednom smjeru i u tom slučaju turbine su jednostavnije (jednosmjerne, a ne dvosmjerne).</a:t>
            </a:r>
          </a:p>
          <a:p>
            <a:endParaRPr lang="hr-HR" dirty="0"/>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6</a:t>
            </a:fld>
            <a:endParaRPr lang="hr-HR"/>
          </a:p>
        </p:txBody>
      </p:sp>
      <p:sp>
        <p:nvSpPr>
          <p:cNvPr id="5" name="Naslov 1"/>
          <p:cNvSpPr>
            <a:spLocks noGrp="1"/>
          </p:cNvSpPr>
          <p:nvPr>
            <p:ph type="title"/>
          </p:nvPr>
        </p:nvSpPr>
        <p:spPr>
          <a:xfrm>
            <a:off x="457200" y="413792"/>
            <a:ext cx="8229600" cy="1143000"/>
          </a:xfrm>
        </p:spPr>
        <p:txBody>
          <a:bodyPr>
            <a:normAutofit/>
          </a:bodyPr>
          <a:lstStyle/>
          <a:p>
            <a:pPr algn="ctr"/>
            <a:r>
              <a:rPr lang="hr-HR" sz="36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Energija plime i oseke</a:t>
            </a:r>
            <a:r>
              <a:rPr lang="hr-HR" sz="3600" dirty="0" smtClean="0">
                <a:solidFill>
                  <a:schemeClr val="tx1"/>
                </a:solidFill>
                <a:latin typeface="Arial" pitchFamily="34" charset="0"/>
                <a:cs typeface="Arial" pitchFamily="34" charset="0"/>
              </a:rPr>
              <a:t/>
            </a:r>
            <a:br>
              <a:rPr lang="hr-HR" sz="3600" dirty="0" smtClean="0">
                <a:solidFill>
                  <a:schemeClr val="tx1"/>
                </a:solidFill>
                <a:latin typeface="Arial" pitchFamily="34" charset="0"/>
                <a:cs typeface="Arial" pitchFamily="34" charset="0"/>
              </a:rPr>
            </a:br>
            <a:endParaRPr lang="hr-HR" sz="3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980728"/>
            <a:ext cx="8229600" cy="5343872"/>
          </a:xfrm>
        </p:spPr>
        <p:txBody>
          <a:bodyPr>
            <a:normAutofit/>
          </a:bodyPr>
          <a:lstStyle/>
          <a:p>
            <a:pPr>
              <a:buNone/>
            </a:pPr>
            <a:r>
              <a:rPr lang="hr-HR" dirty="0" smtClean="0"/>
              <a:t>	</a:t>
            </a:r>
          </a:p>
          <a:p>
            <a:pPr>
              <a:buClr>
                <a:schemeClr val="tx1"/>
              </a:buClr>
              <a:buFont typeface="Courier New" pitchFamily="49" charset="0"/>
              <a:buChar char="o"/>
            </a:pPr>
            <a:r>
              <a:rPr lang="hr-HR" sz="2400" dirty="0" smtClean="0">
                <a:latin typeface="Arial" pitchFamily="34" charset="0"/>
                <a:cs typeface="Arial" pitchFamily="34" charset="0"/>
              </a:rPr>
              <a:t>Ušće rijeke Rance u Francuskoj. </a:t>
            </a:r>
          </a:p>
          <a:p>
            <a:pPr>
              <a:buClr>
                <a:schemeClr val="tx1"/>
              </a:buClr>
              <a:buFont typeface="Courier New" pitchFamily="49" charset="0"/>
              <a:buChar char="o"/>
            </a:pPr>
            <a:r>
              <a:rPr lang="hr-HR" sz="2400" dirty="0" smtClean="0">
                <a:latin typeface="Arial" pitchFamily="34" charset="0"/>
                <a:cs typeface="Arial" pitchFamily="34" charset="0"/>
              </a:rPr>
              <a:t>Rusija posjeduje malu elektranu kod </a:t>
            </a:r>
            <a:r>
              <a:rPr lang="hr-HR" sz="2400" dirty="0" err="1" smtClean="0">
                <a:latin typeface="Arial" pitchFamily="34" charset="0"/>
                <a:cs typeface="Arial" pitchFamily="34" charset="0"/>
              </a:rPr>
              <a:t>Murmanska</a:t>
            </a:r>
            <a:r>
              <a:rPr lang="hr-HR" sz="2400" dirty="0" smtClean="0">
                <a:latin typeface="Arial" pitchFamily="34" charset="0"/>
                <a:cs typeface="Arial" pitchFamily="34" charset="0"/>
              </a:rPr>
              <a:t>.</a:t>
            </a:r>
          </a:p>
          <a:p>
            <a:pPr>
              <a:buClr>
                <a:schemeClr val="tx1"/>
              </a:buClr>
              <a:buFont typeface="Courier New" pitchFamily="49" charset="0"/>
              <a:buChar char="o"/>
            </a:pPr>
            <a:r>
              <a:rPr lang="hr-HR" sz="2400" dirty="0" smtClean="0">
                <a:latin typeface="Arial" pitchFamily="34" charset="0"/>
                <a:cs typeface="Arial" pitchFamily="34" charset="0"/>
              </a:rPr>
              <a:t> Kanada u zaljevu </a:t>
            </a:r>
            <a:r>
              <a:rPr lang="hr-HR" sz="2400" dirty="0" err="1" smtClean="0">
                <a:latin typeface="Arial" pitchFamily="34" charset="0"/>
                <a:cs typeface="Arial" pitchFamily="34" charset="0"/>
              </a:rPr>
              <a:t>Fundy</a:t>
            </a:r>
            <a:r>
              <a:rPr lang="hr-HR" sz="2400" dirty="0" smtClean="0">
                <a:latin typeface="Arial" pitchFamily="34" charset="0"/>
                <a:cs typeface="Arial" pitchFamily="34" charset="0"/>
              </a:rPr>
              <a:t> (najviša plimna amplituda; preko 20m) </a:t>
            </a:r>
          </a:p>
          <a:p>
            <a:pPr>
              <a:buClr>
                <a:schemeClr val="tx1"/>
              </a:buClr>
              <a:buFont typeface="Courier New" pitchFamily="49" charset="0"/>
              <a:buChar char="o"/>
            </a:pPr>
            <a:r>
              <a:rPr lang="hr-HR" sz="2400" dirty="0" smtClean="0">
                <a:latin typeface="Arial" pitchFamily="34" charset="0"/>
                <a:cs typeface="Arial" pitchFamily="34" charset="0"/>
              </a:rPr>
              <a:t>Kina ih ima nekoliko. </a:t>
            </a:r>
          </a:p>
          <a:p>
            <a:pPr>
              <a:buClr>
                <a:schemeClr val="tx1"/>
              </a:buClr>
              <a:buFont typeface="Courier New" pitchFamily="49" charset="0"/>
              <a:buChar char="o"/>
            </a:pPr>
            <a:r>
              <a:rPr lang="hr-HR" sz="2400" dirty="0" smtClean="0">
                <a:latin typeface="Arial" pitchFamily="34" charset="0"/>
                <a:cs typeface="Arial" pitchFamily="34" charset="0"/>
              </a:rPr>
              <a:t>Plimne amplitude u Jadranskom moru vrlo su male </a:t>
            </a:r>
            <a:r>
              <a:rPr lang="hr-HR" sz="2400" dirty="0" smtClean="0">
                <a:latin typeface="Arial" pitchFamily="34" charset="0"/>
                <a:cs typeface="Arial" pitchFamily="34" charset="0"/>
              </a:rPr>
              <a:t>(</a:t>
            </a:r>
            <a:r>
              <a:rPr lang="hr-HR" sz="2400" dirty="0" smtClean="0">
                <a:latin typeface="Arial" pitchFamily="34" charset="0"/>
                <a:cs typeface="Arial" pitchFamily="34" charset="0"/>
              </a:rPr>
              <a:t>od 25 cm do 80 cm) i nema ih.</a:t>
            </a:r>
            <a:endParaRPr lang="hr-HR" sz="2400" dirty="0">
              <a:latin typeface="Arial" pitchFamily="34" charset="0"/>
              <a:cs typeface="Arial" pitchFamily="34" charset="0"/>
            </a:endParaRPr>
          </a:p>
        </p:txBody>
      </p:sp>
      <p:sp>
        <p:nvSpPr>
          <p:cNvPr id="4" name="Rezervirano mjesto broja slajda 3"/>
          <p:cNvSpPr>
            <a:spLocks noGrp="1"/>
          </p:cNvSpPr>
          <p:nvPr>
            <p:ph type="sldNum" sz="quarter" idx="12"/>
          </p:nvPr>
        </p:nvSpPr>
        <p:spPr/>
        <p:txBody>
          <a:bodyPr/>
          <a:lstStyle/>
          <a:p>
            <a:fld id="{242F7EE7-6EF3-47F1-94C3-2B17073CA86C}" type="slidenum">
              <a:rPr lang="hr-HR" smtClean="0"/>
              <a:pPr/>
              <a:t>7</a:t>
            </a:fld>
            <a:endParaRPr lang="hr-H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broja slajda 3"/>
          <p:cNvSpPr>
            <a:spLocks noGrp="1"/>
          </p:cNvSpPr>
          <p:nvPr>
            <p:ph type="sldNum" sz="quarter" idx="12"/>
          </p:nvPr>
        </p:nvSpPr>
        <p:spPr/>
        <p:txBody>
          <a:bodyPr/>
          <a:lstStyle/>
          <a:p>
            <a:fld id="{242F7EE7-6EF3-47F1-94C3-2B17073CA86C}" type="slidenum">
              <a:rPr lang="hr-HR" smtClean="0"/>
              <a:pPr/>
              <a:t>8</a:t>
            </a:fld>
            <a:endParaRPr lang="hr-HR"/>
          </a:p>
        </p:txBody>
      </p:sp>
      <p:pic>
        <p:nvPicPr>
          <p:cNvPr id="5" name="il_fi" descr="http://www.tehno-dom.hr/~tehnodom/images/stories/energija/energija-mora.jpg"/>
          <p:cNvPicPr>
            <a:picLocks noGrp="1"/>
          </p:cNvPicPr>
          <p:nvPr>
            <p:ph idx="1"/>
          </p:nvPr>
        </p:nvPicPr>
        <p:blipFill>
          <a:blip r:embed="rId3" cstate="print"/>
          <a:srcRect/>
          <a:stretch>
            <a:fillRect/>
          </a:stretch>
        </p:blipFill>
        <p:spPr bwMode="auto">
          <a:xfrm>
            <a:off x="1403648" y="1124744"/>
            <a:ext cx="6390456" cy="536770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broja slajda 3"/>
          <p:cNvSpPr>
            <a:spLocks noGrp="1"/>
          </p:cNvSpPr>
          <p:nvPr>
            <p:ph type="sldNum" sz="quarter" idx="12"/>
          </p:nvPr>
        </p:nvSpPr>
        <p:spPr/>
        <p:txBody>
          <a:bodyPr/>
          <a:lstStyle/>
          <a:p>
            <a:fld id="{242F7EE7-6EF3-47F1-94C3-2B17073CA86C}" type="slidenum">
              <a:rPr lang="hr-HR" smtClean="0"/>
              <a:pPr/>
              <a:t>9</a:t>
            </a:fld>
            <a:endParaRPr lang="hr-HR"/>
          </a:p>
        </p:txBody>
      </p:sp>
      <p:pic>
        <p:nvPicPr>
          <p:cNvPr id="5" name="Rezervirano mjesto sadržaja 4" descr="http://www.geog.pmf.unizg.hr/e_skola/geo/mini/obnov_izvori_energ/images/slika%203,.jpg"/>
          <p:cNvPicPr>
            <a:picLocks noGrp="1"/>
          </p:cNvPicPr>
          <p:nvPr>
            <p:ph idx="1"/>
          </p:nvPr>
        </p:nvPicPr>
        <p:blipFill>
          <a:blip r:embed="rId3" cstate="print"/>
          <a:srcRect/>
          <a:stretch>
            <a:fillRect/>
          </a:stretch>
        </p:blipFill>
        <p:spPr bwMode="auto">
          <a:xfrm>
            <a:off x="1691680" y="1772816"/>
            <a:ext cx="5976664" cy="4248472"/>
          </a:xfrm>
          <a:prstGeom prst="rect">
            <a:avLst/>
          </a:prstGeom>
          <a:ln>
            <a:noFill/>
          </a:ln>
          <a:effectLst>
            <a:softEdge rad="112500"/>
          </a:effectLst>
        </p:spPr>
      </p:pic>
      <p:sp>
        <p:nvSpPr>
          <p:cNvPr id="6" name="Pravokutnik 5"/>
          <p:cNvSpPr/>
          <p:nvPr/>
        </p:nvSpPr>
        <p:spPr>
          <a:xfrm>
            <a:off x="2123728" y="980728"/>
            <a:ext cx="5303055" cy="461665"/>
          </a:xfrm>
          <a:prstGeom prst="rect">
            <a:avLst/>
          </a:prstGeom>
        </p:spPr>
        <p:txBody>
          <a:bodyPr wrap="none">
            <a:spAutoFit/>
          </a:bodyPr>
          <a:lstStyle/>
          <a:p>
            <a:r>
              <a:rPr lang="hr-HR" sz="2400" dirty="0">
                <a:latin typeface="Arial" pitchFamily="34" charset="0"/>
                <a:cs typeface="Arial" pitchFamily="34" charset="0"/>
              </a:rPr>
              <a:t>Elektrana na rijeci Rance, Francuska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jek">
  <a:themeElements>
    <a:clrScheme name="Tije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ije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duševljenj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834</TotalTime>
  <Words>2550</Words>
  <Application>Microsoft Office PowerPoint</Application>
  <PresentationFormat>Prikaz na zaslonu (4:3)</PresentationFormat>
  <Paragraphs>269</Paragraphs>
  <Slides>37</Slides>
  <Notes>15</Notes>
  <HiddenSlides>0</HiddenSlides>
  <MMClips>0</MMClips>
  <ScaleCrop>false</ScaleCrop>
  <HeadingPairs>
    <vt:vector size="4" baseType="variant">
      <vt:variant>
        <vt:lpstr>Tema</vt:lpstr>
      </vt:variant>
      <vt:variant>
        <vt:i4>1</vt:i4>
      </vt:variant>
      <vt:variant>
        <vt:lpstr>Naslovi slajdova</vt:lpstr>
      </vt:variant>
      <vt:variant>
        <vt:i4>37</vt:i4>
      </vt:variant>
    </vt:vector>
  </HeadingPairs>
  <TitlesOfParts>
    <vt:vector size="38" baseType="lpstr">
      <vt:lpstr>Tijek</vt:lpstr>
      <vt:lpstr>OBNOVLJIVI IZVORI ENERGIJE</vt:lpstr>
      <vt:lpstr>PowerPointova prezentacija</vt:lpstr>
      <vt:lpstr>Biomasa </vt:lpstr>
      <vt:lpstr>PowerPointova prezentacija</vt:lpstr>
      <vt:lpstr>PowerPointova prezentacija</vt:lpstr>
      <vt:lpstr>Energija plime i oseke </vt:lpstr>
      <vt:lpstr>PowerPointova prezentacija</vt:lpstr>
      <vt:lpstr>PowerPointova prezentacija</vt:lpstr>
      <vt:lpstr>PowerPointova prezentacija</vt:lpstr>
      <vt:lpstr>Prva komercijalna elektrana ovog tipa u Strangford Lough-u.  Jaka vodena brazda pokazuje snagu mijena.</vt:lpstr>
      <vt:lpstr>Energija valova </vt:lpstr>
      <vt:lpstr>PowerPointova prezentacija</vt:lpstr>
      <vt:lpstr>PowerPointova prezentacija</vt:lpstr>
      <vt:lpstr>Geotermalna energija </vt:lpstr>
      <vt:lpstr>PowerPointova prezentacija</vt:lpstr>
      <vt:lpstr>PowerPointova prezentacija</vt:lpstr>
      <vt:lpstr>PowerPointova prezentacija</vt:lpstr>
      <vt:lpstr>Energija Sunca </vt:lpstr>
      <vt:lpstr>PowerPointova prezentacija</vt:lpstr>
      <vt:lpstr>PowerPointova prezentacija</vt:lpstr>
      <vt:lpstr>PowerPointova prezentacija</vt:lpstr>
      <vt:lpstr>PowerPointova prezentacija</vt:lpstr>
      <vt:lpstr>PowerPointova prezentacija</vt:lpstr>
      <vt:lpstr>Fokusiranje Sunčeve energije </vt:lpstr>
      <vt:lpstr>PowerPointova prezentacija</vt:lpstr>
      <vt:lpstr>Hidroenenergija </vt:lpstr>
      <vt:lpstr>PowerPointova prezentacija</vt:lpstr>
      <vt:lpstr>PowerPointova prezentacija</vt:lpstr>
      <vt:lpstr>PowerPointova prezentacija</vt:lpstr>
      <vt:lpstr>PowerPointova prezentacija</vt:lpstr>
      <vt:lpstr>PowerPointova prezentacija</vt:lpstr>
      <vt:lpstr>Energija vjetra </vt:lpstr>
      <vt:lpstr>PowerPointova prezentacija</vt:lpstr>
      <vt:lpstr>PowerPointova prezentacija</vt:lpstr>
      <vt:lpstr>PowerPointova prezentacija</vt:lpstr>
      <vt:lpstr>PowerPointova prezentacija</vt:lpstr>
      <vt:lpstr>PowerPointova prezentacija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OBNOVLJIVI IZVORI ENERGIJE</dc:title>
  <dc:creator>Mate Dorvak</dc:creator>
  <cp:lastModifiedBy>Mate Vuković</cp:lastModifiedBy>
  <cp:revision>96</cp:revision>
  <dcterms:created xsi:type="dcterms:W3CDTF">2012-05-07T12:26:31Z</dcterms:created>
  <dcterms:modified xsi:type="dcterms:W3CDTF">2012-05-13T14:31:32Z</dcterms:modified>
</cp:coreProperties>
</file>